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jpg" ContentType="image/jp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F238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388" y="4119371"/>
            <a:ext cx="1467611" cy="10241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5870" y="263398"/>
            <a:ext cx="61753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388" y="4119371"/>
            <a:ext cx="1262146" cy="102412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1268095"/>
          </a:xfrm>
          <a:custGeom>
            <a:avLst/>
            <a:gdLst/>
            <a:ahLst/>
            <a:cxnLst/>
            <a:rect l="l" t="t" r="r" b="b"/>
            <a:pathLst>
              <a:path w="9144000" h="1268095">
                <a:moveTo>
                  <a:pt x="9144000" y="0"/>
                </a:moveTo>
                <a:lnTo>
                  <a:pt x="0" y="0"/>
                </a:lnTo>
                <a:lnTo>
                  <a:pt x="0" y="1267967"/>
                </a:lnTo>
                <a:lnTo>
                  <a:pt x="9144000" y="1267967"/>
                </a:lnTo>
                <a:lnTo>
                  <a:pt x="9144000" y="0"/>
                </a:lnTo>
                <a:close/>
              </a:path>
            </a:pathLst>
          </a:custGeom>
          <a:solidFill>
            <a:srgbClr val="5F24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76388" y="4119371"/>
            <a:ext cx="1262146" cy="10241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276859"/>
            <a:ext cx="7728915" cy="89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12" y="1287627"/>
            <a:ext cx="8135620" cy="348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a/imgres?imgurl=http%3A//www.hns.org/Portals/1/DSC08237.jpg&amp;imgrefurl=http%3A//www.hns.org/tabid/82/Default.aspx&amp;h=368&amp;w=490&amp;sz=56&amp;hl=en&amp;start=8&amp;um=1&amp;tbnid=yC7YQ-2EVoKoaM%3A&amp;tbnh=98&amp;tbnw=130&amp;prev=/images%3Fq%3Dpatients%2Band%2Bfamilies%26gbv%3D2%26svnum%3D10%26um%3D1%26hl%3Den%26sa%3DG" TargetMode="External"/><Relationship Id="rId3" Type="http://schemas.openxmlformats.org/officeDocument/2006/relationships/image" Target="../media/image12.jpg"/><Relationship Id="rId4" Type="http://schemas.openxmlformats.org/officeDocument/2006/relationships/hyperlink" Target="http://images.google.ca/imgres?imgurl=http%3A//www.cestadomu.cz/res/data/001/000178_05_000303.jpg&amp;imgrefurl=http%3A//www.cestadomu.cz/index.php%3Flang%3Den%26cmd%3Dpage%26type%3D11&amp;h=333&amp;w=500&amp;sz=30&amp;hl=en&amp;start=7&amp;um=1&amp;tbnid=e27wCUlwHa3cuM%3A&amp;tbnh=87&amp;tbnw=130&amp;prev=/images%3Fq%3Dpalliative%2Bcare%26svnum%3D10%26um%3D1%26hl%3Den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griefsupportottawa.ca" TargetMode="Externa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249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1135" y="1114043"/>
            <a:ext cx="3102864" cy="40294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557" y="141478"/>
            <a:ext cx="4540250" cy="173228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 b="1">
                <a:latin typeface="Arial"/>
                <a:cs typeface="Arial"/>
              </a:rPr>
              <a:t>The</a:t>
            </a:r>
            <a:r>
              <a:rPr dirty="0" sz="4000" spc="-12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Palliative</a:t>
            </a:r>
            <a:r>
              <a:rPr dirty="0" sz="4000" spc="-85" b="1">
                <a:latin typeface="Arial"/>
                <a:cs typeface="Arial"/>
              </a:rPr>
              <a:t> </a:t>
            </a:r>
            <a:r>
              <a:rPr dirty="0" sz="4000" spc="-20" b="1">
                <a:latin typeface="Arial"/>
                <a:cs typeface="Arial"/>
              </a:rPr>
              <a:t>Care </a:t>
            </a:r>
            <a:r>
              <a:rPr dirty="0" sz="4000" b="1">
                <a:latin typeface="Arial"/>
                <a:cs typeface="Arial"/>
              </a:rPr>
              <a:t>Approach</a:t>
            </a:r>
            <a:r>
              <a:rPr dirty="0" sz="4000" spc="-30" b="1">
                <a:latin typeface="Arial"/>
                <a:cs typeface="Arial"/>
              </a:rPr>
              <a:t> </a:t>
            </a:r>
            <a:r>
              <a:rPr dirty="0" sz="4000" spc="-25" b="1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260"/>
              </a:lnSpc>
            </a:pPr>
            <a:r>
              <a:rPr dirty="0" sz="4000" b="1">
                <a:latin typeface="Arial"/>
                <a:cs typeface="Arial"/>
              </a:rPr>
              <a:t>End</a:t>
            </a:r>
            <a:r>
              <a:rPr dirty="0" sz="4000" spc="-6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of</a:t>
            </a:r>
            <a:r>
              <a:rPr dirty="0" sz="4000" spc="-4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Life</a:t>
            </a:r>
            <a:r>
              <a:rPr dirty="0" sz="4000" spc="-25" b="1">
                <a:latin typeface="Arial"/>
                <a:cs typeface="Arial"/>
              </a:rPr>
              <a:t> </a:t>
            </a:r>
            <a:r>
              <a:rPr dirty="0" sz="4000" spc="-20" b="1">
                <a:latin typeface="Arial"/>
                <a:cs typeface="Arial"/>
              </a:rPr>
              <a:t>Care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9557" y="2800858"/>
            <a:ext cx="4885690" cy="1283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Susan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Shea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BScN,</a:t>
            </a:r>
            <a:r>
              <a:rPr dirty="0" sz="2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MScN,</a:t>
            </a:r>
            <a:r>
              <a:rPr dirty="0" sz="2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NP-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PHC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Nurse</a:t>
            </a:r>
            <a:r>
              <a:rPr dirty="0" sz="2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Practitioner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dirty="0" sz="2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21,</a:t>
            </a:r>
            <a:r>
              <a:rPr dirty="0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98246"/>
            <a:ext cx="6553834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Illness</a:t>
            </a:r>
            <a:r>
              <a:rPr dirty="0" sz="3600" spc="-100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Trajectory:</a:t>
            </a:r>
            <a:r>
              <a:rPr dirty="0" sz="3600" spc="-95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Dementia</a:t>
            </a:r>
            <a:r>
              <a:rPr dirty="0" sz="3600" spc="-95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spc="-50" b="1">
                <a:solidFill>
                  <a:srgbClr val="160039"/>
                </a:solidFill>
                <a:latin typeface="Arial"/>
                <a:cs typeface="Arial"/>
              </a:rPr>
              <a:t>&amp; </a:t>
            </a:r>
            <a:r>
              <a:rPr dirty="0" sz="3600" spc="-10" b="1">
                <a:solidFill>
                  <a:srgbClr val="160039"/>
                </a:solidFill>
                <a:latin typeface="Arial"/>
                <a:cs typeface="Arial"/>
              </a:rPr>
              <a:t>Frailty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43121" y="1603247"/>
            <a:ext cx="6231890" cy="3008630"/>
            <a:chOff x="643121" y="1603247"/>
            <a:chExt cx="6231890" cy="30086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1" y="1603247"/>
              <a:ext cx="6231649" cy="30083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035" y="1620011"/>
              <a:ext cx="6124955" cy="29108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64463" y="1615439"/>
              <a:ext cx="6134100" cy="2920365"/>
            </a:xfrm>
            <a:custGeom>
              <a:avLst/>
              <a:gdLst/>
              <a:ahLst/>
              <a:cxnLst/>
              <a:rect l="l" t="t" r="r" b="b"/>
              <a:pathLst>
                <a:path w="6134100" h="2920365">
                  <a:moveTo>
                    <a:pt x="0" y="2919984"/>
                  </a:moveTo>
                  <a:lnTo>
                    <a:pt x="6134100" y="2919984"/>
                  </a:lnTo>
                  <a:lnTo>
                    <a:pt x="6134100" y="0"/>
                  </a:lnTo>
                  <a:lnTo>
                    <a:pt x="0" y="0"/>
                  </a:lnTo>
                  <a:lnTo>
                    <a:pt x="0" y="2919984"/>
                  </a:lnTo>
                  <a:close/>
                </a:path>
              </a:pathLst>
            </a:custGeom>
            <a:ln w="9143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98246"/>
            <a:ext cx="637476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Illness</a:t>
            </a:r>
            <a:r>
              <a:rPr dirty="0" sz="3600" spc="-110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Trajectory:</a:t>
            </a:r>
            <a:r>
              <a:rPr dirty="0" sz="3600" spc="-105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End</a:t>
            </a:r>
            <a:r>
              <a:rPr dirty="0" sz="3600" spc="-120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160039"/>
                </a:solidFill>
                <a:latin typeface="Arial"/>
                <a:cs typeface="Arial"/>
              </a:rPr>
              <a:t>Organ Failure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32462" y="1575816"/>
            <a:ext cx="6274435" cy="3008630"/>
            <a:chOff x="632462" y="1575816"/>
            <a:chExt cx="6274435" cy="30086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2" y="1575816"/>
              <a:ext cx="6274303" cy="30083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" y="1620012"/>
              <a:ext cx="6167628" cy="29108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43128" y="1615440"/>
              <a:ext cx="6177280" cy="2920365"/>
            </a:xfrm>
            <a:custGeom>
              <a:avLst/>
              <a:gdLst/>
              <a:ahLst/>
              <a:cxnLst/>
              <a:rect l="l" t="t" r="r" b="b"/>
              <a:pathLst>
                <a:path w="6177280" h="2920365">
                  <a:moveTo>
                    <a:pt x="0" y="2919984"/>
                  </a:moveTo>
                  <a:lnTo>
                    <a:pt x="6176772" y="2919984"/>
                  </a:lnTo>
                  <a:lnTo>
                    <a:pt x="6176772" y="0"/>
                  </a:lnTo>
                  <a:lnTo>
                    <a:pt x="0" y="0"/>
                  </a:lnTo>
                  <a:lnTo>
                    <a:pt x="0" y="2919984"/>
                  </a:lnTo>
                  <a:close/>
                </a:path>
              </a:pathLst>
            </a:custGeom>
            <a:ln w="9144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98246"/>
            <a:ext cx="6207760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160039"/>
                </a:solidFill>
                <a:latin typeface="Arial"/>
                <a:cs typeface="Arial"/>
              </a:rPr>
              <a:t>Illness</a:t>
            </a:r>
            <a:r>
              <a:rPr dirty="0" sz="3600" spc="-20" b="1">
                <a:solidFill>
                  <a:srgbClr val="160039"/>
                </a:solidFill>
                <a:latin typeface="Arial"/>
                <a:cs typeface="Arial"/>
              </a:rPr>
              <a:t> Trajectory:</a:t>
            </a:r>
            <a:r>
              <a:rPr dirty="0" sz="3600" spc="-155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160039"/>
                </a:solidFill>
                <a:latin typeface="Arial"/>
                <a:cs typeface="Arial"/>
              </a:rPr>
              <a:t>Advanced Cancer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42192" y="1575816"/>
            <a:ext cx="6056630" cy="3008630"/>
            <a:chOff x="742192" y="1575816"/>
            <a:chExt cx="6056630" cy="30086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92" y="1575816"/>
              <a:ext cx="6056366" cy="30083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7" y="1620012"/>
              <a:ext cx="5949696" cy="29108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52855" y="1615440"/>
              <a:ext cx="5958840" cy="2920365"/>
            </a:xfrm>
            <a:custGeom>
              <a:avLst/>
              <a:gdLst/>
              <a:ahLst/>
              <a:cxnLst/>
              <a:rect l="l" t="t" r="r" b="b"/>
              <a:pathLst>
                <a:path w="5958840" h="2920365">
                  <a:moveTo>
                    <a:pt x="0" y="2919984"/>
                  </a:moveTo>
                  <a:lnTo>
                    <a:pt x="5958840" y="2919984"/>
                  </a:lnTo>
                  <a:lnTo>
                    <a:pt x="5958840" y="0"/>
                  </a:lnTo>
                  <a:lnTo>
                    <a:pt x="0" y="0"/>
                  </a:lnTo>
                  <a:lnTo>
                    <a:pt x="0" y="2919984"/>
                  </a:lnTo>
                  <a:close/>
                </a:path>
              </a:pathLst>
            </a:custGeom>
            <a:ln w="9144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185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E7E6E6"/>
                </a:solidFill>
              </a:rPr>
              <a:t>What</a:t>
            </a:r>
            <a:r>
              <a:rPr dirty="0" sz="2400" spc="-55">
                <a:solidFill>
                  <a:srgbClr val="E7E6E6"/>
                </a:solidFill>
              </a:rPr>
              <a:t> </a:t>
            </a:r>
            <a:r>
              <a:rPr dirty="0" sz="2400">
                <a:solidFill>
                  <a:srgbClr val="E7E6E6"/>
                </a:solidFill>
              </a:rPr>
              <a:t>do</a:t>
            </a:r>
            <a:r>
              <a:rPr dirty="0" sz="2400" spc="-45">
                <a:solidFill>
                  <a:srgbClr val="E7E6E6"/>
                </a:solidFill>
              </a:rPr>
              <a:t> </a:t>
            </a:r>
            <a:r>
              <a:rPr dirty="0" sz="2400" spc="-10">
                <a:solidFill>
                  <a:srgbClr val="E7E6E6"/>
                </a:solidFill>
              </a:rPr>
              <a:t>residents</a:t>
            </a:r>
            <a:r>
              <a:rPr dirty="0" sz="2400" spc="-60">
                <a:solidFill>
                  <a:srgbClr val="E7E6E6"/>
                </a:solidFill>
              </a:rPr>
              <a:t> </a:t>
            </a:r>
            <a:r>
              <a:rPr dirty="0" sz="2400">
                <a:solidFill>
                  <a:srgbClr val="E7E6E6"/>
                </a:solidFill>
              </a:rPr>
              <a:t>and</a:t>
            </a:r>
            <a:r>
              <a:rPr dirty="0" sz="2400" spc="-40">
                <a:solidFill>
                  <a:srgbClr val="E7E6E6"/>
                </a:solidFill>
              </a:rPr>
              <a:t> </a:t>
            </a:r>
            <a:r>
              <a:rPr dirty="0" sz="2400">
                <a:solidFill>
                  <a:srgbClr val="E7E6E6"/>
                </a:solidFill>
              </a:rPr>
              <a:t>families</a:t>
            </a:r>
            <a:r>
              <a:rPr dirty="0" sz="2400" spc="-70">
                <a:solidFill>
                  <a:srgbClr val="E7E6E6"/>
                </a:solidFill>
              </a:rPr>
              <a:t> </a:t>
            </a:r>
            <a:r>
              <a:rPr dirty="0" sz="2400" spc="-10">
                <a:solidFill>
                  <a:srgbClr val="E7E6E6"/>
                </a:solidFill>
              </a:rPr>
              <a:t>want?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331467" y="1398674"/>
            <a:ext cx="5095875" cy="176911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>
                <a:latin typeface="Calibri"/>
                <a:cs typeface="Calibri"/>
              </a:rPr>
              <a:t>Achieving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adequate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pain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symptom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800">
                <a:latin typeface="Calibri"/>
                <a:cs typeface="Calibri"/>
              </a:rPr>
              <a:t>Avoiding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inappropriate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prolongation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dying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 b="1">
                <a:latin typeface="Calibri"/>
                <a:cs typeface="Calibri"/>
              </a:rPr>
              <a:t>Achieving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sense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>
                <a:latin typeface="Calibri"/>
                <a:cs typeface="Calibri"/>
              </a:rPr>
              <a:t>Relieving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burden</a:t>
            </a:r>
            <a:endParaRPr sz="18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800" spc="-10">
                <a:latin typeface="Calibri"/>
                <a:cs typeface="Calibri"/>
              </a:rPr>
              <a:t>Strengthen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family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relationships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975" y="3791711"/>
            <a:ext cx="1926336" cy="1156716"/>
          </a:xfrm>
          <a:prstGeom prst="rect">
            <a:avLst/>
          </a:prstGeom>
        </p:spPr>
      </p:pic>
      <p:pic>
        <p:nvPicPr>
          <p:cNvPr id="5" name="object 5" descr="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0511" y="2572511"/>
            <a:ext cx="1813560" cy="1386840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3176936" y="3642639"/>
            <a:ext cx="1924050" cy="701040"/>
            <a:chOff x="3176936" y="3642639"/>
            <a:chExt cx="1924050" cy="701040"/>
          </a:xfrm>
        </p:grpSpPr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0211" y="3671315"/>
              <a:ext cx="1880615" cy="67208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6936" y="3642639"/>
              <a:ext cx="1878151" cy="6693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838" rIns="0" bIns="0" rtlCol="0" vert="horz">
            <a:spAutoFit/>
          </a:bodyPr>
          <a:lstStyle/>
          <a:p>
            <a:pPr marL="972185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000000"/>
                </a:solidFill>
                <a:latin typeface="Arial"/>
                <a:cs typeface="Arial"/>
              </a:rPr>
              <a:t>ADVANCED</a:t>
            </a:r>
            <a:r>
              <a:rPr dirty="0" sz="2700" spc="-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dirty="0" sz="2700" spc="-9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000000"/>
                </a:solidFill>
                <a:latin typeface="Arial"/>
                <a:cs typeface="Arial"/>
              </a:rPr>
              <a:t>PLANNING</a:t>
            </a:r>
            <a:r>
              <a:rPr dirty="0" sz="2700" spc="-9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000000"/>
                </a:solidFill>
                <a:latin typeface="Arial"/>
                <a:cs typeface="Arial"/>
              </a:rPr>
              <a:t>(ACP)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63" y="1278636"/>
            <a:ext cx="6124955" cy="3627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388" y="4119371"/>
            <a:ext cx="1262146" cy="1024128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9144000" cy="1268095"/>
          </a:xfrm>
          <a:custGeom>
            <a:avLst/>
            <a:gdLst/>
            <a:ahLst/>
            <a:cxnLst/>
            <a:rect l="l" t="t" r="r" b="b"/>
            <a:pathLst>
              <a:path w="9144000" h="1268095">
                <a:moveTo>
                  <a:pt x="9144000" y="0"/>
                </a:moveTo>
                <a:lnTo>
                  <a:pt x="0" y="0"/>
                </a:lnTo>
                <a:lnTo>
                  <a:pt x="0" y="1267967"/>
                </a:lnTo>
                <a:lnTo>
                  <a:pt x="9144000" y="1267967"/>
                </a:lnTo>
                <a:lnTo>
                  <a:pt x="9144000" y="0"/>
                </a:lnTo>
                <a:close/>
              </a:path>
            </a:pathLst>
          </a:custGeom>
          <a:solidFill>
            <a:srgbClr val="9F23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89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Goals</a:t>
            </a:r>
            <a:r>
              <a:rPr dirty="0" sz="4000" spc="-6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of</a:t>
            </a:r>
            <a:r>
              <a:rPr dirty="0" sz="4000" spc="-7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Care</a:t>
            </a:r>
            <a:r>
              <a:rPr dirty="0" sz="4000" spc="-65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Include: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8455" y="1182725"/>
            <a:ext cx="7940675" cy="391287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>
                <a:latin typeface="Arial"/>
                <a:cs typeface="Arial"/>
              </a:rPr>
              <a:t>Determine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Resident’s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wishes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regarding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following:</a:t>
            </a:r>
            <a:endParaRPr sz="2000">
              <a:latin typeface="Arial"/>
              <a:cs typeface="Arial"/>
            </a:endParaRPr>
          </a:p>
          <a:p>
            <a:pPr marL="241300" marR="490220" indent="-228600">
              <a:lnSpc>
                <a:spcPts val="2160"/>
              </a:lnSpc>
              <a:spcBef>
                <a:spcPts val="1025"/>
              </a:spcBef>
              <a:buClr>
                <a:srgbClr val="C54096"/>
              </a:buClr>
              <a:buChar char="•"/>
              <a:tabLst>
                <a:tab pos="241300" algn="l"/>
              </a:tabLst>
            </a:pP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wish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transferred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hospital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acute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medical condition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Clr>
                <a:srgbClr val="C54096"/>
              </a:buClr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Who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designated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POA/SDM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health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finances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lr>
                <a:srgbClr val="C54096"/>
              </a:buClr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Have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completed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20">
                <a:latin typeface="Arial"/>
                <a:cs typeface="Arial"/>
              </a:rPr>
              <a:t> Will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lr>
                <a:srgbClr val="C54096"/>
              </a:buClr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Setting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up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funeral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arrangements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notifying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home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funeral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home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5"/>
              </a:spcBef>
              <a:buClr>
                <a:srgbClr val="C54096"/>
              </a:buClr>
              <a:buChar char="•"/>
              <a:tabLst>
                <a:tab pos="240665" algn="l"/>
                <a:tab pos="3850004" algn="l"/>
              </a:tabLst>
            </a:pPr>
            <a:r>
              <a:rPr dirty="0" sz="2000">
                <a:latin typeface="Arial"/>
                <a:cs typeface="Arial"/>
              </a:rPr>
              <a:t>Determining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treatment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options:</a:t>
            </a:r>
            <a:r>
              <a:rPr dirty="0" sz="2000">
                <a:latin typeface="Arial"/>
                <a:cs typeface="Arial"/>
              </a:rPr>
              <a:t>	CPR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CPR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lr>
                <a:srgbClr val="C54096"/>
              </a:buClr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Medical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treatment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preferences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55"/>
              </a:spcBef>
              <a:buClr>
                <a:srgbClr val="C54096"/>
              </a:buClr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Personal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preferences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Clr>
                <a:srgbClr val="C54096"/>
              </a:buClr>
              <a:buChar char="•"/>
              <a:tabLst>
                <a:tab pos="240665" algn="l"/>
              </a:tabLst>
            </a:pPr>
            <a:r>
              <a:rPr dirty="0" sz="2000">
                <a:latin typeface="Arial"/>
                <a:cs typeface="Arial"/>
              </a:rPr>
              <a:t>Specific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religious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cultural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practices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life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after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death?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5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Calibri"/>
                <a:cs typeface="Calibri"/>
              </a:rPr>
              <a:t>Why</a:t>
            </a:r>
            <a:r>
              <a:rPr dirty="0" sz="3600" spc="-90" b="0">
                <a:latin typeface="Calibri"/>
                <a:cs typeface="Calibri"/>
              </a:rPr>
              <a:t> </a:t>
            </a:r>
            <a:r>
              <a:rPr dirty="0" sz="3600" b="0">
                <a:latin typeface="Calibri"/>
                <a:cs typeface="Calibri"/>
              </a:rPr>
              <a:t>is</a:t>
            </a:r>
            <a:r>
              <a:rPr dirty="0" sz="3600" spc="-55" b="0">
                <a:latin typeface="Calibri"/>
                <a:cs typeface="Calibri"/>
              </a:rPr>
              <a:t> </a:t>
            </a:r>
            <a:r>
              <a:rPr dirty="0" sz="3600" b="0">
                <a:latin typeface="Calibri"/>
                <a:cs typeface="Calibri"/>
              </a:rPr>
              <a:t>ACP</a:t>
            </a:r>
            <a:r>
              <a:rPr dirty="0" sz="3600" spc="-65" b="0">
                <a:latin typeface="Calibri"/>
                <a:cs typeface="Calibri"/>
              </a:rPr>
              <a:t> </a:t>
            </a:r>
            <a:r>
              <a:rPr dirty="0" sz="3600" spc="-10" b="0">
                <a:latin typeface="Calibri"/>
                <a:cs typeface="Calibri"/>
              </a:rPr>
              <a:t>Important?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6095" y="1467993"/>
            <a:ext cx="7284084" cy="3125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sng" sz="20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20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residents:</a:t>
            </a:r>
            <a:endParaRPr sz="20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000" spc="-10">
                <a:latin typeface="Calibri"/>
                <a:cs typeface="Calibri"/>
              </a:rPr>
              <a:t>Fosters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personal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resolution,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helps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lessen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anxiety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future</a:t>
            </a:r>
            <a:endParaRPr sz="2000">
              <a:latin typeface="Calibri"/>
              <a:cs typeface="Calibri"/>
            </a:endParaRPr>
          </a:p>
          <a:p>
            <a:pPr marL="12700" marR="1430020" indent="513715">
              <a:lnSpc>
                <a:spcPts val="4560"/>
              </a:lnSpc>
              <a:spcBef>
                <a:spcPts val="114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000">
                <a:latin typeface="Calibri"/>
                <a:cs typeface="Calibri"/>
              </a:rPr>
              <a:t>Ensures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wishes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known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followed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dirty="0" u="sng" sz="20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20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family</a:t>
            </a:r>
            <a:r>
              <a:rPr dirty="0" u="sng" sz="20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20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caregivers</a:t>
            </a:r>
            <a:r>
              <a:rPr dirty="0" u="none" sz="2000" spc="-1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lvl="1" marL="557530" indent="-97155">
              <a:lnSpc>
                <a:spcPct val="100000"/>
              </a:lnSpc>
              <a:spcBef>
                <a:spcPts val="1650"/>
              </a:spcBef>
              <a:buSzPct val="95000"/>
              <a:buFont typeface="Arial"/>
              <a:buChar char="•"/>
              <a:tabLst>
                <a:tab pos="557530" algn="l"/>
              </a:tabLst>
            </a:pPr>
            <a:r>
              <a:rPr dirty="0" sz="2000" spc="-10">
                <a:latin typeface="Calibri"/>
                <a:cs typeface="Calibri"/>
              </a:rPr>
              <a:t>Empowers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substitute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decision-</a:t>
            </a:r>
            <a:r>
              <a:rPr dirty="0" sz="2000">
                <a:latin typeface="Calibri"/>
                <a:cs typeface="Calibri"/>
              </a:rPr>
              <a:t>maker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confidence</a:t>
            </a:r>
            <a:endParaRPr sz="20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000">
                <a:latin typeface="Calibri"/>
                <a:cs typeface="Calibri"/>
              </a:rPr>
              <a:t>Helps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avoid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disputes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among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family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members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51419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6870" y="112268"/>
            <a:ext cx="48266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Calibri"/>
                <a:cs typeface="Calibri"/>
              </a:rPr>
              <a:t>Resident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&amp;</a:t>
            </a:r>
            <a:r>
              <a:rPr dirty="0" sz="3200" spc="-7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Family</a:t>
            </a:r>
            <a:r>
              <a:rPr dirty="0" sz="3200" spc="-9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Education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89356" y="1559178"/>
            <a:ext cx="7410450" cy="287655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10">
                <a:latin typeface="Calibri"/>
                <a:cs typeface="Calibri"/>
              </a:rPr>
              <a:t>Education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likely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course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illness,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symptoms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possible complications: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400" spc="-10">
                <a:latin typeface="Calibri"/>
                <a:cs typeface="Calibri"/>
              </a:rPr>
              <a:t>Decreases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natural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fear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anxiety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“unknown”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Develop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alleviate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control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symptoms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spc="-10">
                <a:latin typeface="Calibri"/>
                <a:cs typeface="Calibri"/>
              </a:rPr>
              <a:t>Facilitates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decision-</a:t>
            </a:r>
            <a:r>
              <a:rPr dirty="0" sz="2400">
                <a:latin typeface="Calibri"/>
                <a:cs typeface="Calibri"/>
              </a:rPr>
              <a:t>making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helps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future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Dispels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myth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dying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=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unavoidable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suffering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80686" y="4821123"/>
            <a:ext cx="10217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n</a:t>
            </a:r>
            <a:r>
              <a:rPr dirty="0" sz="900" spc="-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888888"/>
                </a:solidFill>
                <a:latin typeface="Arial"/>
                <a:cs typeface="Arial"/>
              </a:rPr>
              <a:t>Champlain</a:t>
            </a:r>
            <a:r>
              <a:rPr dirty="0" sz="900" spc="-3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888888"/>
                </a:solidFill>
                <a:latin typeface="Arial"/>
                <a:cs typeface="Arial"/>
              </a:rPr>
              <a:t>CCAC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70331" y="167639"/>
            <a:ext cx="8568690" cy="4975860"/>
            <a:chOff x="370331" y="167639"/>
            <a:chExt cx="8568690" cy="49758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331" y="167639"/>
              <a:ext cx="8497824" cy="433882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978908" y="1908047"/>
              <a:ext cx="1369060" cy="416559"/>
            </a:xfrm>
            <a:custGeom>
              <a:avLst/>
              <a:gdLst/>
              <a:ahLst/>
              <a:cxnLst/>
              <a:rect l="l" t="t" r="r" b="b"/>
              <a:pathLst>
                <a:path w="1369060" h="416560">
                  <a:moveTo>
                    <a:pt x="1368552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1368552" y="416051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FFFA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130800" y="2011172"/>
            <a:ext cx="1205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"/>
                <a:cs typeface="Arial"/>
              </a:rPr>
              <a:t>Transitional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Defining</a:t>
            </a:r>
            <a:r>
              <a:rPr dirty="0" sz="4000" spc="-19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“Palliative</a:t>
            </a:r>
            <a:r>
              <a:rPr dirty="0" sz="4000" spc="-19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Care”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45870" y="2197354"/>
            <a:ext cx="722439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How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would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you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define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“Palliative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Care”?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24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63900" y="258013"/>
            <a:ext cx="2505710" cy="4375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0">
                <a:latin typeface="Arial"/>
                <a:cs typeface="Arial"/>
              </a:rPr>
              <a:t>2</a:t>
            </a:r>
            <a:r>
              <a:rPr dirty="0" sz="2700" spc="-5" b="0">
                <a:latin typeface="Arial"/>
                <a:cs typeface="Arial"/>
              </a:rPr>
              <a:t> </a:t>
            </a:r>
            <a:r>
              <a:rPr dirty="0" sz="2700" b="0">
                <a:latin typeface="Arial"/>
                <a:cs typeface="Arial"/>
              </a:rPr>
              <a:t>roads to </a:t>
            </a:r>
            <a:r>
              <a:rPr dirty="0" sz="2700" spc="-10" b="0">
                <a:latin typeface="Arial"/>
                <a:cs typeface="Arial"/>
              </a:rPr>
              <a:t>death</a:t>
            </a:r>
            <a:endParaRPr sz="27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6960" y="1502663"/>
            <a:ext cx="1046988" cy="42976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454655" y="1548460"/>
            <a:ext cx="8121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Restless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8583" y="1101852"/>
            <a:ext cx="1136904" cy="43129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256279" y="1148841"/>
            <a:ext cx="9036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Confused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90288" y="1129283"/>
            <a:ext cx="1229867" cy="43129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699508" y="1175715"/>
            <a:ext cx="99568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Tremulous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9908" y="1580388"/>
            <a:ext cx="1563624" cy="43129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468873" y="1627378"/>
            <a:ext cx="13284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Hallucinations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53455" y="2074164"/>
            <a:ext cx="1972055" cy="42976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662929" y="2120645"/>
            <a:ext cx="17386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Mumbling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Delirium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538215" y="2599944"/>
            <a:ext cx="1743456" cy="43129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647435" y="2646933"/>
            <a:ext cx="15081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Myoclonic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Jerks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2407" y="2485644"/>
            <a:ext cx="867156" cy="43129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610739" y="2532633"/>
            <a:ext cx="6400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Sleepy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68751" y="2910839"/>
            <a:ext cx="1118615" cy="431292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3076448" y="2957829"/>
            <a:ext cx="8832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Lethargic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74720" y="3305555"/>
            <a:ext cx="1156715" cy="429768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3583685" y="3352038"/>
            <a:ext cx="9239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Obtunded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20896" y="3721608"/>
            <a:ext cx="1658112" cy="431292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4229227" y="3768953"/>
            <a:ext cx="14230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Semi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comatose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4334255" y="4171188"/>
            <a:ext cx="1181100" cy="431800"/>
            <a:chOff x="4334255" y="4171188"/>
            <a:chExt cx="1181100" cy="431800"/>
          </a:xfrm>
        </p:grpSpPr>
        <p:sp>
          <p:nvSpPr>
            <p:cNvPr id="25" name="object 25" descr=""/>
            <p:cNvSpPr/>
            <p:nvPr/>
          </p:nvSpPr>
          <p:spPr>
            <a:xfrm>
              <a:off x="4386071" y="4200144"/>
              <a:ext cx="1071880" cy="302260"/>
            </a:xfrm>
            <a:custGeom>
              <a:avLst/>
              <a:gdLst/>
              <a:ahLst/>
              <a:cxnLst/>
              <a:rect l="l" t="t" r="r" b="b"/>
              <a:pathLst>
                <a:path w="1071879" h="302260">
                  <a:moveTo>
                    <a:pt x="1071372" y="0"/>
                  </a:moveTo>
                  <a:lnTo>
                    <a:pt x="0" y="0"/>
                  </a:lnTo>
                  <a:lnTo>
                    <a:pt x="0" y="301751"/>
                  </a:lnTo>
                  <a:lnTo>
                    <a:pt x="1071372" y="301751"/>
                  </a:lnTo>
                  <a:lnTo>
                    <a:pt x="1071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386071" y="4200144"/>
              <a:ext cx="1071880" cy="302260"/>
            </a:xfrm>
            <a:custGeom>
              <a:avLst/>
              <a:gdLst/>
              <a:ahLst/>
              <a:cxnLst/>
              <a:rect l="l" t="t" r="r" b="b"/>
              <a:pathLst>
                <a:path w="1071879" h="302260">
                  <a:moveTo>
                    <a:pt x="0" y="301751"/>
                  </a:moveTo>
                  <a:lnTo>
                    <a:pt x="1071372" y="301751"/>
                  </a:lnTo>
                  <a:lnTo>
                    <a:pt x="1071372" y="0"/>
                  </a:lnTo>
                  <a:lnTo>
                    <a:pt x="0" y="0"/>
                  </a:lnTo>
                  <a:lnTo>
                    <a:pt x="0" y="30175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4255" y="4171188"/>
              <a:ext cx="1181100" cy="431292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4443476" y="4219143"/>
            <a:ext cx="94678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Comatose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268467" y="3048000"/>
            <a:ext cx="1045463" cy="429768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5377053" y="3094735"/>
            <a:ext cx="8108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Seizures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921764" y="1228344"/>
            <a:ext cx="4267835" cy="2830195"/>
            <a:chOff x="1921764" y="1228344"/>
            <a:chExt cx="4267835" cy="2830195"/>
          </a:xfrm>
        </p:grpSpPr>
        <p:sp>
          <p:nvSpPr>
            <p:cNvPr id="32" name="object 32" descr=""/>
            <p:cNvSpPr/>
            <p:nvPr/>
          </p:nvSpPr>
          <p:spPr>
            <a:xfrm>
              <a:off x="2270506" y="1228343"/>
              <a:ext cx="3919220" cy="1458595"/>
            </a:xfrm>
            <a:custGeom>
              <a:avLst/>
              <a:gdLst/>
              <a:ahLst/>
              <a:cxnLst/>
              <a:rect l="l" t="t" r="r" b="b"/>
              <a:pathLst>
                <a:path w="3919220" h="1458595">
                  <a:moveTo>
                    <a:pt x="494030" y="568452"/>
                  </a:moveTo>
                  <a:lnTo>
                    <a:pt x="299974" y="575945"/>
                  </a:lnTo>
                  <a:lnTo>
                    <a:pt x="327825" y="626706"/>
                  </a:lnTo>
                  <a:lnTo>
                    <a:pt x="0" y="806704"/>
                  </a:lnTo>
                  <a:lnTo>
                    <a:pt x="27940" y="857504"/>
                  </a:lnTo>
                  <a:lnTo>
                    <a:pt x="355714" y="677532"/>
                  </a:lnTo>
                  <a:lnTo>
                    <a:pt x="383540" y="728218"/>
                  </a:lnTo>
                  <a:lnTo>
                    <a:pt x="463372" y="612787"/>
                  </a:lnTo>
                  <a:lnTo>
                    <a:pt x="494030" y="568452"/>
                  </a:lnTo>
                  <a:close/>
                </a:path>
                <a:path w="3919220" h="1458595">
                  <a:moveTo>
                    <a:pt x="1284986" y="196596"/>
                  </a:moveTo>
                  <a:lnTo>
                    <a:pt x="1091692" y="177419"/>
                  </a:lnTo>
                  <a:lnTo>
                    <a:pt x="1112316" y="231457"/>
                  </a:lnTo>
                  <a:lnTo>
                    <a:pt x="863219" y="326517"/>
                  </a:lnTo>
                  <a:lnTo>
                    <a:pt x="883793" y="380619"/>
                  </a:lnTo>
                  <a:lnTo>
                    <a:pt x="1132967" y="285534"/>
                  </a:lnTo>
                  <a:lnTo>
                    <a:pt x="1153668" y="339725"/>
                  </a:lnTo>
                  <a:lnTo>
                    <a:pt x="1262494" y="221107"/>
                  </a:lnTo>
                  <a:lnTo>
                    <a:pt x="1284986" y="196596"/>
                  </a:lnTo>
                  <a:close/>
                </a:path>
                <a:path w="3919220" h="1458595">
                  <a:moveTo>
                    <a:pt x="2414270" y="86868"/>
                  </a:moveTo>
                  <a:lnTo>
                    <a:pt x="2356345" y="57912"/>
                  </a:lnTo>
                  <a:lnTo>
                    <a:pt x="2240534" y="0"/>
                  </a:lnTo>
                  <a:lnTo>
                    <a:pt x="2240534" y="57912"/>
                  </a:lnTo>
                  <a:lnTo>
                    <a:pt x="1957070" y="57912"/>
                  </a:lnTo>
                  <a:lnTo>
                    <a:pt x="1957070" y="115824"/>
                  </a:lnTo>
                  <a:lnTo>
                    <a:pt x="2240534" y="115824"/>
                  </a:lnTo>
                  <a:lnTo>
                    <a:pt x="2240534" y="173736"/>
                  </a:lnTo>
                  <a:lnTo>
                    <a:pt x="2356358" y="115824"/>
                  </a:lnTo>
                  <a:lnTo>
                    <a:pt x="2414270" y="86868"/>
                  </a:lnTo>
                  <a:close/>
                </a:path>
                <a:path w="3919220" h="1458595">
                  <a:moveTo>
                    <a:pt x="3615182" y="429768"/>
                  </a:moveTo>
                  <a:lnTo>
                    <a:pt x="3583089" y="372745"/>
                  </a:lnTo>
                  <a:lnTo>
                    <a:pt x="3519932" y="260477"/>
                  </a:lnTo>
                  <a:lnTo>
                    <a:pt x="3487458" y="308546"/>
                  </a:lnTo>
                  <a:lnTo>
                    <a:pt x="3241294" y="142113"/>
                  </a:lnTo>
                  <a:lnTo>
                    <a:pt x="3208782" y="190119"/>
                  </a:lnTo>
                  <a:lnTo>
                    <a:pt x="3455035" y="356539"/>
                  </a:lnTo>
                  <a:lnTo>
                    <a:pt x="3422650" y="404495"/>
                  </a:lnTo>
                  <a:lnTo>
                    <a:pt x="3615182" y="429768"/>
                  </a:lnTo>
                  <a:close/>
                </a:path>
                <a:path w="3919220" h="1458595">
                  <a:moveTo>
                    <a:pt x="3919093" y="1320038"/>
                  </a:moveTo>
                  <a:lnTo>
                    <a:pt x="3864000" y="1302181"/>
                  </a:lnTo>
                  <a:lnTo>
                    <a:pt x="3903345" y="1180846"/>
                  </a:lnTo>
                  <a:lnTo>
                    <a:pt x="3848227" y="1163066"/>
                  </a:lnTo>
                  <a:lnTo>
                    <a:pt x="3808882" y="1284300"/>
                  </a:lnTo>
                  <a:lnTo>
                    <a:pt x="3753866" y="1266444"/>
                  </a:lnTo>
                  <a:lnTo>
                    <a:pt x="3782822" y="1458468"/>
                  </a:lnTo>
                  <a:lnTo>
                    <a:pt x="3909580" y="1329690"/>
                  </a:lnTo>
                  <a:lnTo>
                    <a:pt x="3919093" y="13200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0823" y="2900552"/>
              <a:ext cx="163829" cy="24345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267077" y="1818144"/>
              <a:ext cx="3919854" cy="1953895"/>
            </a:xfrm>
            <a:custGeom>
              <a:avLst/>
              <a:gdLst/>
              <a:ahLst/>
              <a:cxnLst/>
              <a:rect l="l" t="t" r="r" b="b"/>
              <a:pathLst>
                <a:path w="3919854" h="1953895">
                  <a:moveTo>
                    <a:pt x="474599" y="696455"/>
                  </a:moveTo>
                  <a:lnTo>
                    <a:pt x="442722" y="632701"/>
                  </a:lnTo>
                  <a:lnTo>
                    <a:pt x="387731" y="522719"/>
                  </a:lnTo>
                  <a:lnTo>
                    <a:pt x="352945" y="569061"/>
                  </a:lnTo>
                  <a:lnTo>
                    <a:pt x="34798" y="330441"/>
                  </a:lnTo>
                  <a:lnTo>
                    <a:pt x="0" y="376669"/>
                  </a:lnTo>
                  <a:lnTo>
                    <a:pt x="318223" y="615340"/>
                  </a:lnTo>
                  <a:lnTo>
                    <a:pt x="283464" y="661657"/>
                  </a:lnTo>
                  <a:lnTo>
                    <a:pt x="474599" y="696455"/>
                  </a:lnTo>
                  <a:close/>
                </a:path>
                <a:path w="3919854" h="1953895">
                  <a:moveTo>
                    <a:pt x="1104011" y="1153655"/>
                  </a:moveTo>
                  <a:lnTo>
                    <a:pt x="1072057" y="1090917"/>
                  </a:lnTo>
                  <a:lnTo>
                    <a:pt x="1015873" y="980554"/>
                  </a:lnTo>
                  <a:lnTo>
                    <a:pt x="981481" y="1027087"/>
                  </a:lnTo>
                  <a:lnTo>
                    <a:pt x="811784" y="901814"/>
                  </a:lnTo>
                  <a:lnTo>
                    <a:pt x="777367" y="948296"/>
                  </a:lnTo>
                  <a:lnTo>
                    <a:pt x="947051" y="1073670"/>
                  </a:lnTo>
                  <a:lnTo>
                    <a:pt x="912622" y="1120254"/>
                  </a:lnTo>
                  <a:lnTo>
                    <a:pt x="1104011" y="1153655"/>
                  </a:lnTo>
                  <a:close/>
                </a:path>
                <a:path w="3919854" h="1953895">
                  <a:moveTo>
                    <a:pt x="3412109" y="1518272"/>
                  </a:moveTo>
                  <a:lnTo>
                    <a:pt x="3374009" y="1474838"/>
                  </a:lnTo>
                  <a:lnTo>
                    <a:pt x="2983344" y="1817497"/>
                  </a:lnTo>
                  <a:lnTo>
                    <a:pt x="2945130" y="1773923"/>
                  </a:lnTo>
                  <a:lnTo>
                    <a:pt x="2871851" y="1953755"/>
                  </a:lnTo>
                  <a:lnTo>
                    <a:pt x="3059684" y="1904479"/>
                  </a:lnTo>
                  <a:lnTo>
                    <a:pt x="3038284" y="1880095"/>
                  </a:lnTo>
                  <a:lnTo>
                    <a:pt x="3021507" y="1860994"/>
                  </a:lnTo>
                  <a:lnTo>
                    <a:pt x="3412109" y="1518272"/>
                  </a:lnTo>
                  <a:close/>
                </a:path>
                <a:path w="3919854" h="1953895">
                  <a:moveTo>
                    <a:pt x="3919855" y="103619"/>
                  </a:moveTo>
                  <a:lnTo>
                    <a:pt x="3866070" y="125095"/>
                  </a:lnTo>
                  <a:lnTo>
                    <a:pt x="3816223" y="0"/>
                  </a:lnTo>
                  <a:lnTo>
                    <a:pt x="3762375" y="21323"/>
                  </a:lnTo>
                  <a:lnTo>
                    <a:pt x="3812336" y="146545"/>
                  </a:lnTo>
                  <a:lnTo>
                    <a:pt x="3758565" y="168008"/>
                  </a:lnTo>
                  <a:lnTo>
                    <a:pt x="3903599" y="297167"/>
                  </a:lnTo>
                  <a:lnTo>
                    <a:pt x="3913987" y="173469"/>
                  </a:lnTo>
                  <a:lnTo>
                    <a:pt x="3919855" y="1036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21764" y="3465576"/>
              <a:ext cx="1370076" cy="50596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47672" y="3430523"/>
              <a:ext cx="1374648" cy="627888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860042" y="3403853"/>
            <a:ext cx="1341120" cy="477520"/>
          </a:xfrm>
          <a:prstGeom prst="rect">
            <a:avLst/>
          </a:prstGeom>
          <a:solidFill>
            <a:srgbClr val="BADFE2"/>
          </a:solidFill>
          <a:ln w="25908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algn="ctr">
              <a:lnSpc>
                <a:spcPts val="1785"/>
              </a:lnSpc>
              <a:spcBef>
                <a:spcPts val="40"/>
              </a:spcBef>
            </a:pPr>
            <a:r>
              <a:rPr dirty="0" sz="1500" b="1">
                <a:latin typeface="Arial"/>
                <a:cs typeface="Arial"/>
              </a:rPr>
              <a:t>THE</a:t>
            </a:r>
            <a:r>
              <a:rPr dirty="0" sz="1500" spc="-3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USUAL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5"/>
              </a:lnSpc>
            </a:pPr>
            <a:r>
              <a:rPr dirty="0" sz="1500" spc="-20" b="1">
                <a:latin typeface="Arial"/>
                <a:cs typeface="Arial"/>
              </a:rPr>
              <a:t>ROAD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6249923" y="891539"/>
            <a:ext cx="1701164" cy="628015"/>
            <a:chOff x="6249923" y="891539"/>
            <a:chExt cx="1701164" cy="628015"/>
          </a:xfrm>
        </p:grpSpPr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92595" y="928115"/>
              <a:ext cx="1560576" cy="50444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49923" y="891539"/>
              <a:ext cx="1700783" cy="627888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6230873" y="866394"/>
            <a:ext cx="1531620" cy="475615"/>
          </a:xfrm>
          <a:prstGeom prst="rect">
            <a:avLst/>
          </a:prstGeom>
          <a:solidFill>
            <a:srgbClr val="BADFE2"/>
          </a:solidFill>
          <a:ln w="25907">
            <a:solidFill>
              <a:srgbClr val="000000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488315" marR="46355" indent="-428625">
              <a:lnSpc>
                <a:spcPts val="1760"/>
              </a:lnSpc>
              <a:spcBef>
                <a:spcPts val="120"/>
              </a:spcBef>
            </a:pPr>
            <a:r>
              <a:rPr dirty="0" sz="1500" b="1">
                <a:latin typeface="Arial"/>
                <a:cs typeface="Arial"/>
              </a:rPr>
              <a:t>THE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DIFFICULT </a:t>
            </a:r>
            <a:r>
              <a:rPr dirty="0" sz="1500" spc="-20" b="1">
                <a:latin typeface="Arial"/>
                <a:cs typeface="Arial"/>
              </a:rPr>
              <a:t>ROAD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444752" y="1978151"/>
            <a:ext cx="3556000" cy="2737485"/>
            <a:chOff x="1444752" y="1978151"/>
            <a:chExt cx="3556000" cy="2737485"/>
          </a:xfrm>
        </p:grpSpPr>
        <p:pic>
          <p:nvPicPr>
            <p:cNvPr id="43" name="object 4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26888" y="4000309"/>
              <a:ext cx="173736" cy="22879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26888" y="4486465"/>
              <a:ext cx="173736" cy="22879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44752" y="2014727"/>
              <a:ext cx="922020" cy="27889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9992" y="1978151"/>
              <a:ext cx="888491" cy="402336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1383030" y="1953005"/>
            <a:ext cx="893444" cy="250190"/>
          </a:xfrm>
          <a:prstGeom prst="rect">
            <a:avLst/>
          </a:prstGeom>
          <a:solidFill>
            <a:srgbClr val="FFFFFF"/>
          </a:solidFill>
          <a:ln w="25908">
            <a:solidFill>
              <a:srgbClr val="000000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20"/>
              </a:spcBef>
            </a:pPr>
            <a:r>
              <a:rPr dirty="0" sz="1500" spc="-10" b="1" i="1">
                <a:latin typeface="Arial"/>
                <a:cs typeface="Arial"/>
              </a:rPr>
              <a:t>Normal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4370832" y="4770119"/>
            <a:ext cx="1239520" cy="373380"/>
            <a:chOff x="4370832" y="4770119"/>
            <a:chExt cx="1239520" cy="373380"/>
          </a:xfrm>
        </p:grpSpPr>
        <p:pic>
          <p:nvPicPr>
            <p:cNvPr id="49" name="object 4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70832" y="4808220"/>
              <a:ext cx="1239012" cy="27889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40580" y="4770119"/>
              <a:ext cx="697991" cy="373380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4309109" y="4746497"/>
            <a:ext cx="1210310" cy="250190"/>
          </a:xfrm>
          <a:prstGeom prst="rect">
            <a:avLst/>
          </a:prstGeom>
          <a:solidFill>
            <a:srgbClr val="FFFFFF"/>
          </a:solidFill>
          <a:ln w="25907">
            <a:solidFill>
              <a:srgbClr val="000000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marL="370840">
              <a:lnSpc>
                <a:spcPct val="100000"/>
              </a:lnSpc>
              <a:spcBef>
                <a:spcPts val="25"/>
              </a:spcBef>
            </a:pPr>
            <a:r>
              <a:rPr dirty="0" sz="1500" spc="-20" b="1" i="1">
                <a:latin typeface="Arial"/>
                <a:cs typeface="Arial"/>
              </a:rPr>
              <a:t>Dead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3559555" y="3120770"/>
            <a:ext cx="896619" cy="651510"/>
          </a:xfrm>
          <a:custGeom>
            <a:avLst/>
            <a:gdLst/>
            <a:ahLst/>
            <a:cxnLst/>
            <a:rect l="l" t="t" r="r" b="b"/>
            <a:pathLst>
              <a:path w="896620" h="651510">
                <a:moveTo>
                  <a:pt x="325120" y="251841"/>
                </a:moveTo>
                <a:lnTo>
                  <a:pt x="293166" y="188722"/>
                </a:lnTo>
                <a:lnTo>
                  <a:pt x="237363" y="78486"/>
                </a:lnTo>
                <a:lnTo>
                  <a:pt x="202895" y="124968"/>
                </a:lnTo>
                <a:lnTo>
                  <a:pt x="34544" y="0"/>
                </a:lnTo>
                <a:lnTo>
                  <a:pt x="0" y="46482"/>
                </a:lnTo>
                <a:lnTo>
                  <a:pt x="168402" y="171475"/>
                </a:lnTo>
                <a:lnTo>
                  <a:pt x="133858" y="218059"/>
                </a:lnTo>
                <a:lnTo>
                  <a:pt x="325120" y="251841"/>
                </a:lnTo>
                <a:close/>
              </a:path>
              <a:path w="896620" h="651510">
                <a:moveTo>
                  <a:pt x="896620" y="651129"/>
                </a:moveTo>
                <a:lnTo>
                  <a:pt x="864666" y="588010"/>
                </a:lnTo>
                <a:lnTo>
                  <a:pt x="808863" y="477774"/>
                </a:lnTo>
                <a:lnTo>
                  <a:pt x="774395" y="524256"/>
                </a:lnTo>
                <a:lnTo>
                  <a:pt x="606044" y="399288"/>
                </a:lnTo>
                <a:lnTo>
                  <a:pt x="571500" y="445770"/>
                </a:lnTo>
                <a:lnTo>
                  <a:pt x="739902" y="570763"/>
                </a:lnTo>
                <a:lnTo>
                  <a:pt x="705358" y="617347"/>
                </a:lnTo>
                <a:lnTo>
                  <a:pt x="896620" y="651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3106927" y="4799177"/>
            <a:ext cx="9264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Champlain</a:t>
            </a:r>
            <a:r>
              <a:rPr dirty="0" sz="900" spc="-4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CCAC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68095"/>
          </a:xfrm>
          <a:custGeom>
            <a:avLst/>
            <a:gdLst/>
            <a:ahLst/>
            <a:cxnLst/>
            <a:rect l="l" t="t" r="r" b="b"/>
            <a:pathLst>
              <a:path w="9144000" h="1268095">
                <a:moveTo>
                  <a:pt x="9144000" y="0"/>
                </a:moveTo>
                <a:lnTo>
                  <a:pt x="0" y="0"/>
                </a:lnTo>
                <a:lnTo>
                  <a:pt x="0" y="1267967"/>
                </a:lnTo>
                <a:lnTo>
                  <a:pt x="9144000" y="1267967"/>
                </a:lnTo>
                <a:lnTo>
                  <a:pt x="9144000" y="0"/>
                </a:lnTo>
                <a:close/>
              </a:path>
            </a:pathLst>
          </a:custGeom>
          <a:solidFill>
            <a:srgbClr val="5F24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6454" y="2053662"/>
            <a:ext cx="6849745" cy="1108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24735" marR="5080" indent="-2312670">
              <a:lnSpc>
                <a:spcPct val="111000"/>
              </a:lnSpc>
              <a:spcBef>
                <a:spcPts val="100"/>
              </a:spcBef>
            </a:pPr>
            <a:r>
              <a:rPr dirty="0" sz="3200" spc="-30" b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dirty="0" sz="3200" spc="-8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ARE</a:t>
            </a:r>
            <a:r>
              <a:rPr dirty="0" sz="3200" spc="-7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dirty="0" sz="3200" spc="-9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COMMON</a:t>
            </a:r>
            <a:r>
              <a:rPr dirty="0" sz="3200" spc="-9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SYMPTOMS</a:t>
            </a:r>
            <a:r>
              <a:rPr dirty="0" sz="3200" spc="-8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90" b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END</a:t>
            </a:r>
            <a:r>
              <a:rPr dirty="0" sz="3200" spc="-35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3200" spc="-20" b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10" b="0">
                <a:solidFill>
                  <a:srgbClr val="FF0000"/>
                </a:solidFill>
                <a:latin typeface="Calibri"/>
                <a:cs typeface="Calibri"/>
              </a:rPr>
              <a:t>LIFE?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47030" y="4821123"/>
            <a:ext cx="895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888888"/>
                </a:solidFill>
                <a:latin typeface="Arial"/>
                <a:cs typeface="Arial"/>
              </a:rPr>
              <a:t>n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72288"/>
            <a:ext cx="80899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latin typeface="Arial"/>
                <a:cs typeface="Arial"/>
              </a:rPr>
              <a:t>Physiologic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changes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during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the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EOL</a:t>
            </a:r>
            <a:r>
              <a:rPr dirty="0" sz="3200" spc="-15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process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3824" y="1715261"/>
            <a:ext cx="4484370" cy="2291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09880" algn="l"/>
              </a:tabLst>
            </a:pPr>
            <a:r>
              <a:rPr dirty="0" sz="2100" b="1">
                <a:latin typeface="Arial"/>
                <a:cs typeface="Arial"/>
              </a:rPr>
              <a:t>Increasing</a:t>
            </a:r>
            <a:r>
              <a:rPr dirty="0" sz="2100" spc="-5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weakness</a:t>
            </a:r>
            <a:r>
              <a:rPr dirty="0" sz="2100" spc="-8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and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fatigue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Font typeface="Arial"/>
              <a:buAutoNum type="arabicPeriod"/>
            </a:pPr>
            <a:endParaRPr sz="2100">
              <a:latin typeface="Arial"/>
              <a:cs typeface="Arial"/>
            </a:endParaRPr>
          </a:p>
          <a:p>
            <a:pPr marL="309880" indent="-297180">
              <a:lnSpc>
                <a:spcPct val="100000"/>
              </a:lnSpc>
              <a:buAutoNum type="arabicPeriod"/>
              <a:tabLst>
                <a:tab pos="309880" algn="l"/>
                <a:tab pos="3539490" algn="l"/>
              </a:tabLst>
            </a:pPr>
            <a:r>
              <a:rPr dirty="0" sz="2100" b="1">
                <a:latin typeface="Arial"/>
                <a:cs typeface="Arial"/>
              </a:rPr>
              <a:t>Decreasing</a:t>
            </a:r>
            <a:r>
              <a:rPr dirty="0" sz="2100" spc="-5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appetite</a:t>
            </a:r>
            <a:r>
              <a:rPr dirty="0" sz="2100" spc="-50" b="1">
                <a:latin typeface="Arial"/>
                <a:cs typeface="Arial"/>
              </a:rPr>
              <a:t> </a:t>
            </a:r>
            <a:r>
              <a:rPr dirty="0" sz="2100" spc="-25" b="1">
                <a:latin typeface="Arial"/>
                <a:cs typeface="Arial"/>
              </a:rPr>
              <a:t>and</a:t>
            </a:r>
            <a:r>
              <a:rPr dirty="0" sz="2100" b="1">
                <a:latin typeface="Arial"/>
                <a:cs typeface="Arial"/>
              </a:rPr>
              <a:t>	</a:t>
            </a:r>
            <a:r>
              <a:rPr dirty="0" sz="2100" spc="-10" b="1">
                <a:latin typeface="Arial"/>
                <a:cs typeface="Arial"/>
              </a:rPr>
              <a:t>intake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  <a:buFont typeface="Arial"/>
              <a:buAutoNum type="arabicPeriod"/>
            </a:pPr>
            <a:endParaRPr sz="2100">
              <a:latin typeface="Arial"/>
              <a:cs typeface="Arial"/>
            </a:endParaRPr>
          </a:p>
          <a:p>
            <a:pPr marL="309880" indent="-297180">
              <a:lnSpc>
                <a:spcPct val="100000"/>
              </a:lnSpc>
              <a:buAutoNum type="arabicPeriod"/>
              <a:tabLst>
                <a:tab pos="309880" algn="l"/>
              </a:tabLst>
            </a:pPr>
            <a:r>
              <a:rPr dirty="0" sz="2100" b="1">
                <a:latin typeface="Arial"/>
                <a:cs typeface="Arial"/>
              </a:rPr>
              <a:t>Neurologic</a:t>
            </a:r>
            <a:r>
              <a:rPr dirty="0" sz="2100" spc="-90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dysfunction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62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Weakness</a:t>
            </a:r>
            <a:r>
              <a:rPr dirty="0" sz="3600" spc="-50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&amp;</a:t>
            </a:r>
            <a:r>
              <a:rPr dirty="0" sz="3600" spc="-6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Fatigue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06829"/>
            <a:ext cx="7592695" cy="321881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Sleeping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generalized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fatigue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spc="-10">
                <a:latin typeface="Calibri"/>
                <a:cs typeface="Calibri"/>
              </a:rPr>
              <a:t>Decreased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ability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move</a:t>
            </a:r>
            <a:endParaRPr sz="2400">
              <a:latin typeface="Calibri"/>
              <a:cs typeface="Calibri"/>
            </a:endParaRPr>
          </a:p>
          <a:p>
            <a:pPr marL="253365" indent="-24066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>
                <a:latin typeface="Calibri"/>
                <a:cs typeface="Calibri"/>
              </a:rPr>
              <a:t>Joint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position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fatigue</a:t>
            </a:r>
            <a:endParaRPr sz="2400">
              <a:latin typeface="Calibri"/>
              <a:cs typeface="Calibri"/>
            </a:endParaRPr>
          </a:p>
          <a:p>
            <a:pPr marL="253365" indent="-2406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risk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pressure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ulcers</a:t>
            </a:r>
            <a:endParaRPr sz="2400">
              <a:latin typeface="Calibri"/>
              <a:cs typeface="Calibri"/>
            </a:endParaRPr>
          </a:p>
          <a:p>
            <a:pPr marL="253365" indent="-24066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lvl="1" marL="596265" indent="-240665">
              <a:lnSpc>
                <a:spcPts val="2735"/>
              </a:lnSpc>
              <a:spcBef>
                <a:spcPts val="420"/>
              </a:spcBef>
              <a:buFont typeface="Arial"/>
              <a:buChar char="•"/>
              <a:tabLst>
                <a:tab pos="596265" algn="l"/>
              </a:tabLst>
            </a:pP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support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completing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activities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daily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living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(dressing,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eating,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bathing)</a:t>
            </a:r>
            <a:endParaRPr sz="2400">
              <a:latin typeface="Calibri"/>
              <a:cs typeface="Calibri"/>
            </a:endParaRPr>
          </a:p>
          <a:p>
            <a:pPr lvl="1" marL="596265" indent="-24066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596265" algn="l"/>
              </a:tabLst>
            </a:pPr>
            <a:r>
              <a:rPr dirty="0" sz="2400">
                <a:latin typeface="Calibri"/>
                <a:cs typeface="Calibri"/>
              </a:rPr>
              <a:t>assistance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turning,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repositioning,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getting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Supportive</a:t>
            </a:r>
            <a:r>
              <a:rPr dirty="0" spc="-80"/>
              <a:t> </a:t>
            </a:r>
            <a:r>
              <a:rPr dirty="0" spc="-10"/>
              <a:t>Actions: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55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600" spc="-20"/>
              <a:t>Two</a:t>
            </a:r>
            <a:r>
              <a:rPr dirty="0" sz="2600" spc="-70"/>
              <a:t> </a:t>
            </a:r>
            <a:r>
              <a:rPr dirty="0" sz="2600"/>
              <a:t>person</a:t>
            </a:r>
            <a:r>
              <a:rPr dirty="0" sz="2600" spc="-75"/>
              <a:t> </a:t>
            </a:r>
            <a:r>
              <a:rPr dirty="0" sz="2600"/>
              <a:t>assist/pivot</a:t>
            </a:r>
            <a:r>
              <a:rPr dirty="0" sz="2600" spc="-85"/>
              <a:t> </a:t>
            </a:r>
            <a:r>
              <a:rPr dirty="0" sz="2600"/>
              <a:t>to</a:t>
            </a:r>
            <a:r>
              <a:rPr dirty="0" sz="2600" spc="-70"/>
              <a:t> </a:t>
            </a:r>
            <a:r>
              <a:rPr dirty="0" sz="2600"/>
              <a:t>chair</a:t>
            </a:r>
            <a:r>
              <a:rPr dirty="0" sz="2600" spc="-70"/>
              <a:t> </a:t>
            </a:r>
            <a:r>
              <a:rPr dirty="0" sz="2600"/>
              <a:t>beside</a:t>
            </a:r>
            <a:r>
              <a:rPr dirty="0" sz="2600" spc="-90"/>
              <a:t> </a:t>
            </a:r>
            <a:r>
              <a:rPr dirty="0" sz="2600" spc="-25"/>
              <a:t>bed</a:t>
            </a:r>
            <a:endParaRPr sz="2600"/>
          </a:p>
          <a:p>
            <a:pPr marL="355600" marR="11430" indent="-342900">
              <a:lnSpc>
                <a:spcPts val="25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  <a:tab pos="3886835" algn="l"/>
              </a:tabLst>
            </a:pPr>
            <a:r>
              <a:rPr dirty="0" sz="2600"/>
              <a:t>If</a:t>
            </a:r>
            <a:r>
              <a:rPr dirty="0" sz="2600" spc="-45"/>
              <a:t> </a:t>
            </a:r>
            <a:r>
              <a:rPr dirty="0" sz="2600"/>
              <a:t>too</a:t>
            </a:r>
            <a:r>
              <a:rPr dirty="0" sz="2600" spc="-30"/>
              <a:t> </a:t>
            </a:r>
            <a:r>
              <a:rPr dirty="0" sz="2600"/>
              <a:t>weak,</a:t>
            </a:r>
            <a:r>
              <a:rPr dirty="0" sz="2600" spc="-30"/>
              <a:t> </a:t>
            </a:r>
            <a:r>
              <a:rPr dirty="0" sz="2600"/>
              <a:t>then</a:t>
            </a:r>
            <a:r>
              <a:rPr dirty="0" sz="2600" spc="-50"/>
              <a:t> </a:t>
            </a:r>
            <a:r>
              <a:rPr dirty="0" sz="2600"/>
              <a:t>place</a:t>
            </a:r>
            <a:r>
              <a:rPr dirty="0" sz="2600" spc="-45"/>
              <a:t> </a:t>
            </a:r>
            <a:r>
              <a:rPr dirty="0" sz="2600" spc="-25"/>
              <a:t>in</a:t>
            </a:r>
            <a:r>
              <a:rPr dirty="0" sz="2600"/>
              <a:t>	a</a:t>
            </a:r>
            <a:r>
              <a:rPr dirty="0" sz="2600" spc="-35"/>
              <a:t> </a:t>
            </a:r>
            <a:r>
              <a:rPr dirty="0" sz="2600"/>
              <a:t>hospital</a:t>
            </a:r>
            <a:r>
              <a:rPr dirty="0" sz="2600" spc="-45"/>
              <a:t> </a:t>
            </a:r>
            <a:r>
              <a:rPr dirty="0" sz="2600"/>
              <a:t>bed</a:t>
            </a:r>
            <a:r>
              <a:rPr dirty="0" sz="2600" spc="-45"/>
              <a:t> </a:t>
            </a:r>
            <a:r>
              <a:rPr dirty="0" sz="2600"/>
              <a:t>with</a:t>
            </a:r>
            <a:r>
              <a:rPr dirty="0" sz="2600" spc="-45"/>
              <a:t> </a:t>
            </a:r>
            <a:r>
              <a:rPr dirty="0" sz="2600"/>
              <a:t>air</a:t>
            </a:r>
            <a:r>
              <a:rPr dirty="0" sz="2600" spc="-25"/>
              <a:t> </a:t>
            </a:r>
            <a:r>
              <a:rPr dirty="0" sz="2600" spc="-10"/>
              <a:t>mattress </a:t>
            </a:r>
            <a:r>
              <a:rPr dirty="0" sz="2600"/>
              <a:t>and</a:t>
            </a:r>
            <a:r>
              <a:rPr dirty="0" sz="2600" spc="-65"/>
              <a:t> </a:t>
            </a:r>
            <a:r>
              <a:rPr dirty="0" sz="2600"/>
              <a:t>reposition</a:t>
            </a:r>
            <a:r>
              <a:rPr dirty="0" sz="2600" spc="-60"/>
              <a:t> </a:t>
            </a:r>
            <a:r>
              <a:rPr dirty="0" sz="2600"/>
              <a:t>every</a:t>
            </a:r>
            <a:r>
              <a:rPr dirty="0" sz="2600" spc="-75"/>
              <a:t> </a:t>
            </a:r>
            <a:r>
              <a:rPr dirty="0" sz="2600"/>
              <a:t>two</a:t>
            </a:r>
            <a:r>
              <a:rPr dirty="0" sz="2600" spc="-50"/>
              <a:t> </a:t>
            </a:r>
            <a:r>
              <a:rPr dirty="0" sz="2600"/>
              <a:t>to</a:t>
            </a:r>
            <a:r>
              <a:rPr dirty="0" sz="2600" spc="-50"/>
              <a:t> </a:t>
            </a:r>
            <a:r>
              <a:rPr dirty="0" sz="2600"/>
              <a:t>three</a:t>
            </a:r>
            <a:r>
              <a:rPr dirty="0" sz="2600" spc="-65"/>
              <a:t> </a:t>
            </a:r>
            <a:r>
              <a:rPr dirty="0" sz="2600" spc="-10"/>
              <a:t>hours</a:t>
            </a:r>
            <a:endParaRPr sz="2600"/>
          </a:p>
          <a:p>
            <a:pPr marL="355600" marR="5080" indent="-342900">
              <a:lnSpc>
                <a:spcPts val="2500"/>
              </a:lnSpc>
              <a:spcBef>
                <a:spcPts val="7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600"/>
              <a:t>Place</a:t>
            </a:r>
            <a:r>
              <a:rPr dirty="0" sz="2600" spc="-55"/>
              <a:t> </a:t>
            </a:r>
            <a:r>
              <a:rPr dirty="0" sz="2600"/>
              <a:t>pillows</a:t>
            </a:r>
            <a:r>
              <a:rPr dirty="0" sz="2600" spc="-50"/>
              <a:t> </a:t>
            </a:r>
            <a:r>
              <a:rPr dirty="0" sz="2600"/>
              <a:t>between</a:t>
            </a:r>
            <a:r>
              <a:rPr dirty="0" sz="2600" spc="-85"/>
              <a:t> </a:t>
            </a:r>
            <a:r>
              <a:rPr dirty="0" sz="2600"/>
              <a:t>knees</a:t>
            </a:r>
            <a:r>
              <a:rPr dirty="0" sz="2600" spc="-65"/>
              <a:t> </a:t>
            </a:r>
            <a:r>
              <a:rPr dirty="0" sz="2600"/>
              <a:t>and</a:t>
            </a:r>
            <a:r>
              <a:rPr dirty="0" sz="2600" spc="-55"/>
              <a:t> </a:t>
            </a:r>
            <a:r>
              <a:rPr dirty="0" sz="2600"/>
              <a:t>under</a:t>
            </a:r>
            <a:r>
              <a:rPr dirty="0" sz="2600" spc="-65"/>
              <a:t> </a:t>
            </a:r>
            <a:r>
              <a:rPr dirty="0" sz="2600"/>
              <a:t>arms,</a:t>
            </a:r>
            <a:r>
              <a:rPr dirty="0" sz="2600" spc="-40"/>
              <a:t> </a:t>
            </a:r>
            <a:r>
              <a:rPr dirty="0" sz="2600"/>
              <a:t>make</a:t>
            </a:r>
            <a:r>
              <a:rPr dirty="0" sz="2600" spc="-60"/>
              <a:t> </a:t>
            </a:r>
            <a:r>
              <a:rPr dirty="0" sz="2600"/>
              <a:t>a</a:t>
            </a:r>
            <a:r>
              <a:rPr dirty="0" sz="2600" spc="-40"/>
              <a:t> </a:t>
            </a:r>
            <a:r>
              <a:rPr dirty="0" sz="2600" spc="-20"/>
              <a:t>tent </a:t>
            </a:r>
            <a:r>
              <a:rPr dirty="0" sz="2600"/>
              <a:t>over</a:t>
            </a:r>
            <a:r>
              <a:rPr dirty="0" sz="2600" spc="-65"/>
              <a:t> </a:t>
            </a:r>
            <a:r>
              <a:rPr dirty="0" sz="2600" spc="-20"/>
              <a:t>feet</a:t>
            </a:r>
            <a:endParaRPr sz="2600"/>
          </a:p>
          <a:p>
            <a:pPr marL="355600" marR="621665" indent="-342900">
              <a:lnSpc>
                <a:spcPts val="250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600"/>
              <a:t>Massage</a:t>
            </a:r>
            <a:r>
              <a:rPr dirty="0" sz="2600" spc="-60"/>
              <a:t> </a:t>
            </a:r>
            <a:r>
              <a:rPr dirty="0" sz="2600"/>
              <a:t>body</a:t>
            </a:r>
            <a:r>
              <a:rPr dirty="0" sz="2600" spc="-40"/>
              <a:t> </a:t>
            </a:r>
            <a:r>
              <a:rPr dirty="0" sz="2600"/>
              <a:t>with</a:t>
            </a:r>
            <a:r>
              <a:rPr dirty="0" sz="2600" spc="-50"/>
              <a:t> </a:t>
            </a:r>
            <a:r>
              <a:rPr dirty="0" sz="2600"/>
              <a:t>creams</a:t>
            </a:r>
            <a:r>
              <a:rPr dirty="0" sz="2600" spc="-45"/>
              <a:t> </a:t>
            </a:r>
            <a:r>
              <a:rPr dirty="0" sz="2600"/>
              <a:t>and</a:t>
            </a:r>
            <a:r>
              <a:rPr dirty="0" sz="2600" spc="-45"/>
              <a:t> </a:t>
            </a:r>
            <a:r>
              <a:rPr dirty="0" sz="2600" spc="-20"/>
              <a:t>Voltaren</a:t>
            </a:r>
            <a:r>
              <a:rPr dirty="0" sz="2600" spc="-40"/>
              <a:t> </a:t>
            </a:r>
            <a:r>
              <a:rPr dirty="0" sz="2600"/>
              <a:t>jel</a:t>
            </a:r>
            <a:r>
              <a:rPr dirty="0" sz="2600" spc="-45"/>
              <a:t> </a:t>
            </a:r>
            <a:r>
              <a:rPr dirty="0" sz="2600"/>
              <a:t>to</a:t>
            </a:r>
            <a:r>
              <a:rPr dirty="0" sz="2600" spc="-30"/>
              <a:t> </a:t>
            </a:r>
            <a:r>
              <a:rPr dirty="0" sz="2600" spc="-10"/>
              <a:t>relieve discomfort</a:t>
            </a:r>
            <a:endParaRPr sz="2600"/>
          </a:p>
          <a:p>
            <a:pPr marL="354965" indent="-3422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600"/>
              <a:t>Check</a:t>
            </a:r>
            <a:r>
              <a:rPr dirty="0" sz="2600" spc="-35"/>
              <a:t> </a:t>
            </a:r>
            <a:r>
              <a:rPr dirty="0" sz="2600"/>
              <a:t>brief</a:t>
            </a:r>
            <a:r>
              <a:rPr dirty="0" sz="2600" spc="-35"/>
              <a:t> </a:t>
            </a:r>
            <a:r>
              <a:rPr dirty="0" sz="2600"/>
              <a:t>regularly</a:t>
            </a:r>
            <a:r>
              <a:rPr dirty="0" sz="2600" spc="-35"/>
              <a:t> </a:t>
            </a:r>
            <a:r>
              <a:rPr dirty="0" sz="2600"/>
              <a:t>and</a:t>
            </a:r>
            <a:r>
              <a:rPr dirty="0" sz="2600" spc="-30"/>
              <a:t> </a:t>
            </a:r>
            <a:r>
              <a:rPr dirty="0" sz="2600"/>
              <a:t>change</a:t>
            </a:r>
            <a:r>
              <a:rPr dirty="0" sz="2600" spc="-45"/>
              <a:t> </a:t>
            </a:r>
            <a:r>
              <a:rPr dirty="0" sz="2600"/>
              <a:t>as</a:t>
            </a:r>
            <a:r>
              <a:rPr dirty="0" sz="2600" spc="-15"/>
              <a:t> </a:t>
            </a:r>
            <a:r>
              <a:rPr dirty="0" sz="2600" spc="-10"/>
              <a:t>needed</a:t>
            </a:r>
            <a:endParaRPr sz="2600"/>
          </a:p>
          <a:p>
            <a:pPr marL="354965" indent="-34226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600"/>
              <a:t>Provide</a:t>
            </a:r>
            <a:r>
              <a:rPr dirty="0" sz="2600" spc="-95"/>
              <a:t> </a:t>
            </a:r>
            <a:r>
              <a:rPr dirty="0" sz="2600" spc="-10"/>
              <a:t>Tylenol</a:t>
            </a:r>
            <a:r>
              <a:rPr dirty="0" sz="2600" spc="-75"/>
              <a:t> </a:t>
            </a:r>
            <a:r>
              <a:rPr dirty="0" sz="2600"/>
              <a:t>for</a:t>
            </a:r>
            <a:r>
              <a:rPr dirty="0" sz="2600" spc="-65"/>
              <a:t> </a:t>
            </a:r>
            <a:r>
              <a:rPr dirty="0" sz="2600"/>
              <a:t>muscle</a:t>
            </a:r>
            <a:r>
              <a:rPr dirty="0" sz="2600" spc="-90"/>
              <a:t> </a:t>
            </a:r>
            <a:r>
              <a:rPr dirty="0" sz="2600" spc="-10"/>
              <a:t>discomfort.</a:t>
            </a:r>
            <a:endParaRPr sz="2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51282"/>
            <a:ext cx="622871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47465" algn="l"/>
              </a:tabLst>
            </a:pPr>
            <a:r>
              <a:rPr dirty="0" sz="3200" b="0">
                <a:latin typeface="Arial"/>
                <a:cs typeface="Arial"/>
              </a:rPr>
              <a:t>Decreasing</a:t>
            </a:r>
            <a:r>
              <a:rPr dirty="0" sz="3200" spc="-95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appetite</a:t>
            </a:r>
            <a:r>
              <a:rPr dirty="0" sz="3200" b="0">
                <a:latin typeface="Arial"/>
                <a:cs typeface="Arial"/>
              </a:rPr>
              <a:t>	&amp;</a:t>
            </a:r>
            <a:r>
              <a:rPr dirty="0" sz="3200" spc="-3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food</a:t>
            </a:r>
            <a:r>
              <a:rPr dirty="0" sz="3200" spc="-40" b="0">
                <a:latin typeface="Arial"/>
                <a:cs typeface="Arial"/>
              </a:rPr>
              <a:t> </a:t>
            </a:r>
            <a:r>
              <a:rPr dirty="0" sz="3200" spc="-10" b="0">
                <a:latin typeface="Arial"/>
                <a:cs typeface="Arial"/>
              </a:rPr>
              <a:t>intake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04696"/>
            <a:ext cx="7721600" cy="350583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545"/>
              </a:spcBef>
              <a:buChar char="•"/>
              <a:tabLst>
                <a:tab pos="184785" algn="l"/>
                <a:tab pos="1132840" algn="l"/>
              </a:tabLst>
            </a:pPr>
            <a:r>
              <a:rPr dirty="0" sz="2200" spc="-10">
                <a:latin typeface="Arial"/>
                <a:cs typeface="Arial"/>
              </a:rPr>
              <a:t>Fears:</a:t>
            </a:r>
            <a:r>
              <a:rPr dirty="0" sz="2200">
                <a:latin typeface="Arial"/>
                <a:cs typeface="Arial"/>
              </a:rPr>
              <a:t>	</a:t>
            </a:r>
            <a:r>
              <a:rPr dirty="0" sz="2200" spc="-10">
                <a:latin typeface="Arial"/>
                <a:cs typeface="Arial"/>
              </a:rPr>
              <a:t>hunger,</a:t>
            </a:r>
            <a:r>
              <a:rPr dirty="0" sz="2200" spc="-12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starvation</a:t>
            </a:r>
            <a:endParaRPr sz="22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440"/>
              </a:spcBef>
              <a:buChar char="•"/>
              <a:tabLst>
                <a:tab pos="184785" algn="l"/>
              </a:tabLst>
            </a:pPr>
            <a:r>
              <a:rPr dirty="0" sz="2200" spc="-10">
                <a:latin typeface="Arial"/>
                <a:cs typeface="Arial"/>
              </a:rPr>
              <a:t>Reminders:</a:t>
            </a:r>
            <a:endParaRPr sz="2200">
              <a:latin typeface="Arial"/>
              <a:cs typeface="Arial"/>
            </a:endParaRPr>
          </a:p>
          <a:p>
            <a:pPr lvl="1" marL="527685" indent="-172085">
              <a:lnSpc>
                <a:spcPct val="100000"/>
              </a:lnSpc>
              <a:spcBef>
                <a:spcPts val="434"/>
              </a:spcBef>
              <a:buChar char="•"/>
              <a:tabLst>
                <a:tab pos="527685" algn="l"/>
              </a:tabLst>
            </a:pPr>
            <a:r>
              <a:rPr dirty="0" sz="2200">
                <a:latin typeface="Arial"/>
                <a:cs typeface="Arial"/>
              </a:rPr>
              <a:t>Slow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decline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over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many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months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appetite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intake.</a:t>
            </a:r>
            <a:endParaRPr sz="2200">
              <a:latin typeface="Arial"/>
              <a:cs typeface="Arial"/>
            </a:endParaRPr>
          </a:p>
          <a:p>
            <a:pPr lvl="1" marL="527685" indent="-172085">
              <a:lnSpc>
                <a:spcPct val="100000"/>
              </a:lnSpc>
              <a:spcBef>
                <a:spcPts val="434"/>
              </a:spcBef>
              <a:buChar char="•"/>
              <a:tabLst>
                <a:tab pos="527685" algn="l"/>
              </a:tabLst>
            </a:pPr>
            <a:r>
              <a:rPr dirty="0" sz="2200">
                <a:latin typeface="Arial"/>
                <a:cs typeface="Arial"/>
              </a:rPr>
              <a:t>Eating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by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route.</a:t>
            </a:r>
            <a:endParaRPr sz="2200">
              <a:latin typeface="Arial"/>
              <a:cs typeface="Arial"/>
            </a:endParaRPr>
          </a:p>
          <a:p>
            <a:pPr lvl="1" marL="527685" indent="-172085">
              <a:lnSpc>
                <a:spcPct val="100000"/>
              </a:lnSpc>
              <a:spcBef>
                <a:spcPts val="540"/>
              </a:spcBef>
              <a:buChar char="•"/>
              <a:tabLst>
                <a:tab pos="527685" algn="l"/>
              </a:tabLst>
            </a:pPr>
            <a:r>
              <a:rPr dirty="0" sz="2200">
                <a:latin typeface="Arial"/>
                <a:cs typeface="Arial"/>
              </a:rPr>
              <a:t>Food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may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nauseating</a:t>
            </a:r>
            <a:endParaRPr sz="2200">
              <a:latin typeface="Arial"/>
              <a:cs typeface="Arial"/>
            </a:endParaRPr>
          </a:p>
          <a:p>
            <a:pPr lvl="1" marL="527685" indent="-172085">
              <a:lnSpc>
                <a:spcPts val="2510"/>
              </a:lnSpc>
              <a:spcBef>
                <a:spcPts val="540"/>
              </a:spcBef>
              <a:buChar char="•"/>
              <a:tabLst>
                <a:tab pos="527685" algn="l"/>
              </a:tabLst>
            </a:pPr>
            <a:r>
              <a:rPr dirty="0" sz="2200">
                <a:latin typeface="Arial"/>
                <a:cs typeface="Arial"/>
              </a:rPr>
              <a:t>Change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in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metabolism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food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(cachexia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syndrome)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which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ts val="2510"/>
              </a:lnSpc>
            </a:pPr>
            <a:r>
              <a:rPr dirty="0" sz="2200">
                <a:latin typeface="Arial"/>
                <a:cs typeface="Arial"/>
              </a:rPr>
              <a:t>can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cause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muscle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weight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loss</a:t>
            </a:r>
            <a:endParaRPr sz="2200">
              <a:latin typeface="Arial"/>
              <a:cs typeface="Arial"/>
            </a:endParaRPr>
          </a:p>
          <a:p>
            <a:pPr lvl="1" marL="527685" indent="-172085">
              <a:lnSpc>
                <a:spcPct val="100000"/>
              </a:lnSpc>
              <a:spcBef>
                <a:spcPts val="525"/>
              </a:spcBef>
              <a:buChar char="•"/>
              <a:tabLst>
                <a:tab pos="527685" algn="l"/>
              </a:tabLst>
            </a:pPr>
            <a:r>
              <a:rPr dirty="0" sz="2200">
                <a:latin typeface="Arial"/>
                <a:cs typeface="Arial"/>
              </a:rPr>
              <a:t>No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hunger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pains</a:t>
            </a:r>
            <a:endParaRPr sz="2200">
              <a:latin typeface="Arial"/>
              <a:cs typeface="Arial"/>
            </a:endParaRPr>
          </a:p>
          <a:p>
            <a:pPr lvl="1" marL="527685" indent="-172085">
              <a:lnSpc>
                <a:spcPct val="100000"/>
              </a:lnSpc>
              <a:spcBef>
                <a:spcPts val="540"/>
              </a:spcBef>
              <a:buChar char="•"/>
              <a:tabLst>
                <a:tab pos="527685" algn="l"/>
              </a:tabLst>
            </a:pPr>
            <a:r>
              <a:rPr dirty="0" sz="2200">
                <a:latin typeface="Arial"/>
                <a:cs typeface="Arial"/>
              </a:rPr>
              <a:t>Risk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aspiration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662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Decreasing</a:t>
            </a:r>
            <a:r>
              <a:rPr dirty="0" sz="3600" spc="-5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fluid</a:t>
            </a:r>
            <a:r>
              <a:rPr dirty="0" sz="3600" spc="-2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intake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17497"/>
            <a:ext cx="7018655" cy="3392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Fears:</a:t>
            </a:r>
            <a:r>
              <a:rPr dirty="0" sz="2400" spc="-1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dehydration,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thirst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spc="-10">
                <a:latin typeface="Calibri"/>
                <a:cs typeface="Calibri"/>
              </a:rPr>
              <a:t>Reminders: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25"/>
              </a:spcBef>
            </a:pPr>
            <a:r>
              <a:rPr dirty="0" sz="2400" spc="-10">
                <a:latin typeface="Arial"/>
                <a:cs typeface="Arial"/>
              </a:rPr>
              <a:t>–</a:t>
            </a:r>
            <a:r>
              <a:rPr dirty="0" sz="2400" spc="-10">
                <a:latin typeface="Calibri"/>
                <a:cs typeface="Calibri"/>
              </a:rPr>
              <a:t>dehydration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cause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distress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discomfort</a:t>
            </a:r>
            <a:endParaRPr sz="2400">
              <a:latin typeface="Calibri"/>
              <a:cs typeface="Calibri"/>
            </a:endParaRPr>
          </a:p>
          <a:p>
            <a:pPr lvl="1" marL="594995" indent="-239395">
              <a:lnSpc>
                <a:spcPct val="100000"/>
              </a:lnSpc>
              <a:spcBef>
                <a:spcPts val="325"/>
              </a:spcBef>
              <a:buFont typeface="Arial"/>
              <a:buChar char="–"/>
              <a:tabLst>
                <a:tab pos="594995" algn="l"/>
              </a:tabLst>
            </a:pPr>
            <a:r>
              <a:rPr dirty="0" sz="2400">
                <a:latin typeface="Calibri"/>
                <a:cs typeface="Calibri"/>
              </a:rPr>
              <a:t>It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cause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blood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pressure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reduction</a:t>
            </a:r>
            <a:endParaRPr sz="2400">
              <a:latin typeface="Calibri"/>
              <a:cs typeface="Calibri"/>
            </a:endParaRPr>
          </a:p>
          <a:p>
            <a:pPr lvl="1" marL="594995" indent="-239395">
              <a:lnSpc>
                <a:spcPts val="2595"/>
              </a:lnSpc>
              <a:spcBef>
                <a:spcPts val="320"/>
              </a:spcBef>
              <a:buFont typeface="Arial"/>
              <a:buChar char="–"/>
              <a:tabLst>
                <a:tab pos="594995" algn="l"/>
              </a:tabLst>
            </a:pPr>
            <a:r>
              <a:rPr dirty="0" sz="2400">
                <a:latin typeface="Calibri"/>
                <a:cs typeface="Calibri"/>
              </a:rPr>
              <a:t>primary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issue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dehydration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dry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mouth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therefore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ts val="2595"/>
              </a:lnSpc>
              <a:tabLst>
                <a:tab pos="1683385" algn="l"/>
              </a:tabLst>
            </a:pPr>
            <a:r>
              <a:rPr dirty="0" sz="2400" spc="-10">
                <a:latin typeface="Calibri"/>
                <a:cs typeface="Calibri"/>
              </a:rPr>
              <a:t>requires</a:t>
            </a:r>
            <a:r>
              <a:rPr dirty="0" sz="2400">
                <a:latin typeface="Calibri"/>
                <a:cs typeface="Calibri"/>
              </a:rPr>
              <a:t>	frequent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mouth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care</a:t>
            </a:r>
            <a:endParaRPr sz="2400">
              <a:latin typeface="Calibri"/>
              <a:cs typeface="Calibri"/>
            </a:endParaRPr>
          </a:p>
          <a:p>
            <a:pPr lvl="1" marL="527685" marR="36830" indent="-172720">
              <a:lnSpc>
                <a:spcPts val="2300"/>
              </a:lnSpc>
              <a:spcBef>
                <a:spcPts val="885"/>
              </a:spcBef>
              <a:buFont typeface="Arial"/>
              <a:buChar char="–"/>
              <a:tabLst>
                <a:tab pos="527685" algn="l"/>
                <a:tab pos="594360" algn="l"/>
              </a:tabLst>
            </a:pPr>
            <a:r>
              <a:rPr dirty="0" sz="2400">
                <a:latin typeface="Calibri"/>
                <a:cs typeface="Calibri"/>
              </a:rPr>
              <a:t>	Use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artificial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saliva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products,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lozenges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moisten mouth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Changes</a:t>
            </a:r>
            <a:r>
              <a:rPr dirty="0" spc="-80"/>
              <a:t> </a:t>
            </a:r>
            <a:r>
              <a:rPr dirty="0"/>
              <a:t>causing</a:t>
            </a:r>
            <a:r>
              <a:rPr dirty="0" spc="-75"/>
              <a:t> </a:t>
            </a:r>
            <a:r>
              <a:rPr dirty="0"/>
              <a:t>reduced</a:t>
            </a:r>
            <a:r>
              <a:rPr dirty="0" spc="-95"/>
              <a:t> </a:t>
            </a:r>
            <a:r>
              <a:rPr dirty="0" spc="-10"/>
              <a:t>intake</a:t>
            </a:r>
            <a:r>
              <a:rPr dirty="0" spc="-90"/>
              <a:t> </a:t>
            </a:r>
            <a:r>
              <a:rPr dirty="0" spc="-5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8027" y="1331213"/>
            <a:ext cx="8206105" cy="293306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469900" marR="344170" indent="-4572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individuals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get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closer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life,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increased </a:t>
            </a:r>
            <a:r>
              <a:rPr dirty="0" sz="2000">
                <a:latin typeface="Calibri"/>
                <a:cs typeface="Calibri"/>
              </a:rPr>
              <a:t>difficulty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swallowing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(Dysphagia)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ts val="2160"/>
              </a:lnSpc>
              <a:buFont typeface="Arial"/>
              <a:buChar char="•"/>
              <a:tabLst>
                <a:tab pos="469265" algn="l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noted,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minced/soft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foods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progresses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thickened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fluids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</a:pP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introduced,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help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swallow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safely.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90"/>
              </a:spcBef>
            </a:pP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80000"/>
              </a:lnSpc>
              <a:buFont typeface="Arial"/>
              <a:buChar char="•"/>
              <a:tabLst>
                <a:tab pos="469900" algn="l"/>
              </a:tabLst>
            </a:pPr>
            <a:r>
              <a:rPr dirty="0" sz="2000">
                <a:latin typeface="Calibri"/>
                <a:cs typeface="Calibri"/>
              </a:rPr>
              <a:t>When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individual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cannot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swallow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safely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(sustained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coughing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choking </a:t>
            </a:r>
            <a:r>
              <a:rPr dirty="0" sz="2000">
                <a:latin typeface="Calibri"/>
                <a:cs typeface="Calibri"/>
              </a:rPr>
              <a:t>during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after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food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ingestion)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intake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avoid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development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aspiration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pneumonia.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Feeding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when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able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swallow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safely.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ice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chips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needed.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occurs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life.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Supportive</a:t>
            </a:r>
            <a:r>
              <a:rPr dirty="0" spc="-80"/>
              <a:t> </a:t>
            </a:r>
            <a:r>
              <a:rPr dirty="0" spc="-20"/>
              <a:t>Care</a:t>
            </a:r>
            <a:r>
              <a:rPr dirty="0" spc="-2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289455"/>
            <a:ext cx="7929245" cy="352234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200">
                <a:latin typeface="Calibri"/>
                <a:cs typeface="Calibri"/>
              </a:rPr>
              <a:t>Mucosa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/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conjunctiva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care:</a:t>
            </a:r>
            <a:endParaRPr sz="22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926465" algn="l"/>
              </a:tabLst>
            </a:pPr>
            <a:r>
              <a:rPr dirty="0" sz="2200">
                <a:latin typeface="Calibri"/>
                <a:cs typeface="Calibri"/>
              </a:rPr>
              <a:t>Provide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frequent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mouth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care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moisten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mucous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membraines</a:t>
            </a:r>
            <a:endParaRPr sz="22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926465" algn="l"/>
              </a:tabLst>
            </a:pPr>
            <a:r>
              <a:rPr dirty="0" sz="2200">
                <a:latin typeface="Calibri"/>
                <a:cs typeface="Calibri"/>
              </a:rPr>
              <a:t>Ice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chips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if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swallow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safely</a:t>
            </a:r>
            <a:endParaRPr sz="2200">
              <a:latin typeface="Calibri"/>
              <a:cs typeface="Calibri"/>
            </a:endParaRPr>
          </a:p>
          <a:p>
            <a:pPr marL="926465" marR="184150" indent="-457200">
              <a:lnSpc>
                <a:spcPts val="2110"/>
              </a:lnSpc>
              <a:spcBef>
                <a:spcPts val="790"/>
              </a:spcBef>
              <a:buFont typeface="Arial"/>
              <a:buChar char="•"/>
              <a:tabLst>
                <a:tab pos="926465" algn="l"/>
              </a:tabLst>
            </a:pPr>
            <a:r>
              <a:rPr dirty="0" sz="2200">
                <a:latin typeface="Calibri"/>
                <a:cs typeface="Calibri"/>
              </a:rPr>
              <a:t>Monitor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candidiasis/fungus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(white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plaques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mouth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growth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tongue)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will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treated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antifungal suspension</a:t>
            </a:r>
            <a:endParaRPr sz="22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926465" algn="l"/>
              </a:tabLst>
            </a:pPr>
            <a:r>
              <a:rPr dirty="0" sz="2200">
                <a:latin typeface="Calibri"/>
                <a:cs typeface="Calibri"/>
              </a:rPr>
              <a:t>Use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artificial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saliva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substitutes</a:t>
            </a:r>
            <a:endParaRPr sz="2200">
              <a:latin typeface="Calibri"/>
              <a:cs typeface="Calibri"/>
            </a:endParaRPr>
          </a:p>
          <a:p>
            <a:pPr lvl="1" marL="1330960" indent="-457834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330960" algn="l"/>
              </a:tabLst>
            </a:pPr>
            <a:r>
              <a:rPr dirty="0" sz="2200">
                <a:latin typeface="Calibri"/>
                <a:cs typeface="Calibri"/>
              </a:rPr>
              <a:t>i.e.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Moistir</a:t>
            </a:r>
            <a:r>
              <a:rPr dirty="0" sz="2200" spc="3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Biotene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spray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obtained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OTC</a:t>
            </a:r>
            <a:endParaRPr sz="22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926465" algn="l"/>
              </a:tabLst>
            </a:pPr>
            <a:r>
              <a:rPr dirty="0" sz="2200">
                <a:latin typeface="Calibri"/>
                <a:cs typeface="Calibri"/>
              </a:rPr>
              <a:t>Keep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lips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moist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Vaseline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lip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balm</a:t>
            </a:r>
            <a:endParaRPr sz="2200">
              <a:latin typeface="Calibri"/>
              <a:cs typeface="Calibri"/>
            </a:endParaRPr>
          </a:p>
          <a:p>
            <a:pPr marL="926465" indent="-4565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926465" algn="l"/>
              </a:tabLst>
            </a:pPr>
            <a:r>
              <a:rPr dirty="0" sz="2200">
                <a:latin typeface="Calibri"/>
                <a:cs typeface="Calibri"/>
              </a:rPr>
              <a:t>Artificial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tears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eyes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application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needed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357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Neurologic</a:t>
            </a:r>
            <a:r>
              <a:rPr dirty="0" sz="3600" spc="-160"/>
              <a:t> </a:t>
            </a:r>
            <a:r>
              <a:rPr dirty="0" sz="3600" spc="-10"/>
              <a:t>dysfunction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06829"/>
            <a:ext cx="7263130" cy="278765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Decreasing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level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consciousness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fatigue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sleeping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long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periods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Can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develop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confusion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agitation</a:t>
            </a:r>
            <a:endParaRPr sz="2400">
              <a:latin typeface="Calibri"/>
              <a:cs typeface="Calibri"/>
            </a:endParaRPr>
          </a:p>
          <a:p>
            <a:pPr marL="182880" marR="5080" indent="-170815">
              <a:lnSpc>
                <a:spcPts val="2590"/>
              </a:lnSpc>
              <a:spcBef>
                <a:spcPts val="64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400">
                <a:latin typeface="Calibri"/>
                <a:cs typeface="Calibri"/>
              </a:rPr>
              <a:t>Changes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respiration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such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rate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holding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breath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short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periods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(apnea)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Loss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ability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swallow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(dysphagia)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Loss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sphincter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control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(incontinence)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F249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388" y="4119371"/>
            <a:ext cx="1467611" cy="10241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3525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Arial"/>
                <a:cs typeface="Arial"/>
              </a:rPr>
              <a:t>What</a:t>
            </a:r>
            <a:r>
              <a:rPr dirty="0" sz="4000" spc="-8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is</a:t>
            </a:r>
            <a:r>
              <a:rPr dirty="0" sz="4000" spc="-9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Palliative</a:t>
            </a:r>
            <a:r>
              <a:rPr dirty="0" sz="4000" spc="-9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Care?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6213" y="1208659"/>
            <a:ext cx="6807200" cy="285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ts val="2245"/>
              </a:lnSpc>
              <a:spcBef>
                <a:spcPts val="95"/>
              </a:spcBef>
              <a:buChar char="•"/>
              <a:tabLst>
                <a:tab pos="354965" algn="l"/>
              </a:tabLst>
            </a:pP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Palliative</a:t>
            </a:r>
            <a:r>
              <a:rPr dirty="0" sz="2200" spc="-8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Care</a:t>
            </a:r>
            <a:r>
              <a:rPr dirty="0" sz="2200" spc="-6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aims</a:t>
            </a:r>
            <a:r>
              <a:rPr dirty="0" sz="2200" spc="-6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to</a:t>
            </a:r>
            <a:r>
              <a:rPr dirty="0" sz="2200" spc="-7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relieve</a:t>
            </a:r>
            <a:r>
              <a:rPr dirty="0" sz="2200" spc="-6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suffering</a:t>
            </a:r>
            <a:r>
              <a:rPr dirty="0" sz="2200" spc="-7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and</a:t>
            </a:r>
            <a:r>
              <a:rPr dirty="0" sz="2200" spc="-6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7E6E6"/>
                </a:solidFill>
                <a:latin typeface="Arial"/>
                <a:cs typeface="Arial"/>
              </a:rPr>
              <a:t>improve</a:t>
            </a:r>
            <a:endParaRPr sz="2200">
              <a:latin typeface="Arial"/>
              <a:cs typeface="Arial"/>
            </a:endParaRPr>
          </a:p>
          <a:p>
            <a:pPr marL="355600" marR="587375">
              <a:lnSpc>
                <a:spcPct val="70000"/>
              </a:lnSpc>
              <a:spcBef>
                <a:spcPts val="395"/>
              </a:spcBef>
            </a:pP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quality</a:t>
            </a:r>
            <a:r>
              <a:rPr dirty="0" sz="2200" spc="-5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of</a:t>
            </a:r>
            <a:r>
              <a:rPr dirty="0" sz="2200" spc="-3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living</a:t>
            </a:r>
            <a:r>
              <a:rPr dirty="0" sz="2200" spc="-5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and</a:t>
            </a:r>
            <a:r>
              <a:rPr dirty="0" sz="2200" spc="-4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dying</a:t>
            </a:r>
            <a:r>
              <a:rPr dirty="0" sz="2200" spc="-4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in</a:t>
            </a:r>
            <a:r>
              <a:rPr dirty="0" sz="2200" spc="-4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those</a:t>
            </a:r>
            <a:r>
              <a:rPr dirty="0" sz="2200" spc="-4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7E6E6"/>
                </a:solidFill>
                <a:latin typeface="Arial"/>
                <a:cs typeface="Arial"/>
              </a:rPr>
              <a:t>residents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diagnosed</a:t>
            </a:r>
            <a:r>
              <a:rPr dirty="0" sz="2200" spc="-8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with</a:t>
            </a:r>
            <a:r>
              <a:rPr dirty="0" sz="2200" spc="-8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</a:t>
            </a:r>
            <a:r>
              <a:rPr dirty="0" sz="2200" spc="-8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progressive,</a:t>
            </a:r>
            <a:r>
              <a:rPr dirty="0" sz="2200" spc="-8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incurable</a:t>
            </a:r>
            <a:r>
              <a:rPr dirty="0" sz="2200" spc="-8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7E6E6"/>
                </a:solidFill>
                <a:latin typeface="Arial"/>
                <a:cs typeface="Arial"/>
              </a:rPr>
              <a:t>illness.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2200">
              <a:latin typeface="Arial"/>
              <a:cs typeface="Arial"/>
            </a:endParaRPr>
          </a:p>
          <a:p>
            <a:pPr marL="350520" marR="438784" indent="-338455">
              <a:lnSpc>
                <a:spcPct val="70000"/>
              </a:lnSpc>
              <a:buChar char="•"/>
              <a:tabLst>
                <a:tab pos="350520" algn="l"/>
              </a:tabLst>
            </a:pP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Palliative</a:t>
            </a:r>
            <a:r>
              <a:rPr dirty="0" sz="2200" spc="-8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care</a:t>
            </a:r>
            <a:r>
              <a:rPr dirty="0" sz="2200" spc="-6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can</a:t>
            </a:r>
            <a:r>
              <a:rPr dirty="0" sz="2200" spc="-7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occur</a:t>
            </a:r>
            <a:r>
              <a:rPr dirty="0" sz="2200" spc="-7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concurrently</a:t>
            </a:r>
            <a:r>
              <a:rPr dirty="0" sz="2200" spc="-7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with</a:t>
            </a:r>
            <a:r>
              <a:rPr dirty="0" sz="2200" spc="-6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E7E6E6"/>
                </a:solidFill>
                <a:latin typeface="Arial"/>
                <a:cs typeface="Arial"/>
              </a:rPr>
              <a:t>active </a:t>
            </a:r>
            <a:r>
              <a:rPr dirty="0" sz="2200" spc="-20">
                <a:solidFill>
                  <a:srgbClr val="E7E6E6"/>
                </a:solidFill>
                <a:latin typeface="Arial"/>
                <a:cs typeface="Arial"/>
              </a:rPr>
              <a:t>care</a:t>
            </a:r>
            <a:endParaRPr sz="22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055"/>
              </a:spcBef>
              <a:buChar char="•"/>
              <a:tabLst>
                <a:tab pos="350520" algn="l"/>
              </a:tabLst>
            </a:pP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Palliative</a:t>
            </a:r>
            <a:r>
              <a:rPr dirty="0" sz="2200" spc="-6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care</a:t>
            </a:r>
            <a:r>
              <a:rPr dirty="0" sz="2200" spc="-4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applies</a:t>
            </a:r>
            <a:r>
              <a:rPr dirty="0" sz="2200" spc="-5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to</a:t>
            </a:r>
            <a:r>
              <a:rPr dirty="0" sz="2200" spc="-6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all</a:t>
            </a:r>
            <a:r>
              <a:rPr dirty="0" sz="2200" spc="-5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E7E6E6"/>
                </a:solidFill>
                <a:latin typeface="Arial"/>
                <a:cs typeface="Arial"/>
              </a:rPr>
              <a:t>ages</a:t>
            </a:r>
            <a:endParaRPr sz="22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065"/>
              </a:spcBef>
              <a:buChar char="•"/>
              <a:tabLst>
                <a:tab pos="350520" algn="l"/>
              </a:tabLst>
            </a:pP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Palliative</a:t>
            </a:r>
            <a:r>
              <a:rPr dirty="0" sz="2200" spc="-10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care</a:t>
            </a:r>
            <a:r>
              <a:rPr dirty="0" sz="2200" spc="-7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constitutes</a:t>
            </a:r>
            <a:r>
              <a:rPr dirty="0" sz="2200" spc="-90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E7E6E6"/>
                </a:solidFill>
                <a:latin typeface="Arial"/>
                <a:cs typeface="Arial"/>
              </a:rPr>
              <a:t>active</a:t>
            </a:r>
            <a:r>
              <a:rPr dirty="0" sz="2200" spc="-85">
                <a:solidFill>
                  <a:srgbClr val="E7E6E6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E7E6E6"/>
                </a:solidFill>
                <a:latin typeface="Arial"/>
                <a:cs typeface="Arial"/>
              </a:rPr>
              <a:t>care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Dysphagia:</a:t>
            </a:r>
            <a:r>
              <a:rPr dirty="0" sz="3200" spc="-75"/>
              <a:t> </a:t>
            </a:r>
            <a:r>
              <a:rPr dirty="0" sz="3200"/>
              <a:t>Loss</a:t>
            </a:r>
            <a:r>
              <a:rPr dirty="0" sz="3200" spc="-55"/>
              <a:t> </a:t>
            </a:r>
            <a:r>
              <a:rPr dirty="0" sz="3200"/>
              <a:t>of</a:t>
            </a:r>
            <a:r>
              <a:rPr dirty="0" sz="3200" spc="-60"/>
              <a:t> </a:t>
            </a:r>
            <a:r>
              <a:rPr dirty="0" sz="3200"/>
              <a:t>ability</a:t>
            </a:r>
            <a:r>
              <a:rPr dirty="0" sz="3200" spc="-55"/>
              <a:t> </a:t>
            </a:r>
            <a:r>
              <a:rPr dirty="0" sz="3200"/>
              <a:t>to</a:t>
            </a:r>
            <a:r>
              <a:rPr dirty="0" sz="3200" spc="-65"/>
              <a:t> </a:t>
            </a:r>
            <a:r>
              <a:rPr dirty="0" sz="3200" spc="-10"/>
              <a:t>swallow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444" y="1502125"/>
            <a:ext cx="86542" cy="8661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720" rIns="0" bIns="0" rtlCol="0" vert="horz">
            <a:spAutoFit/>
          </a:bodyPr>
          <a:lstStyle/>
          <a:p>
            <a:pPr marL="781685" indent="-227965">
              <a:lnSpc>
                <a:spcPct val="100000"/>
              </a:lnSpc>
              <a:spcBef>
                <a:spcPts val="360"/>
              </a:spcBef>
              <a:buClr>
                <a:srgbClr val="FF6600"/>
              </a:buClr>
              <a:buFont typeface="Arial"/>
              <a:buChar char="•"/>
              <a:tabLst>
                <a:tab pos="782320" algn="l"/>
              </a:tabLst>
            </a:pPr>
            <a:r>
              <a:rPr dirty="0" sz="2000"/>
              <a:t>Loss</a:t>
            </a:r>
            <a:r>
              <a:rPr dirty="0" sz="2000" spc="-15"/>
              <a:t> </a:t>
            </a:r>
            <a:r>
              <a:rPr dirty="0" sz="2000"/>
              <a:t>of</a:t>
            </a:r>
            <a:r>
              <a:rPr dirty="0" sz="2000" spc="-30"/>
              <a:t> </a:t>
            </a:r>
            <a:r>
              <a:rPr dirty="0" sz="2000"/>
              <a:t>gag</a:t>
            </a:r>
            <a:r>
              <a:rPr dirty="0" sz="2000" spc="-45"/>
              <a:t> </a:t>
            </a:r>
            <a:r>
              <a:rPr dirty="0" sz="2000" spc="-10"/>
              <a:t>reflex</a:t>
            </a:r>
            <a:endParaRPr sz="2000"/>
          </a:p>
          <a:p>
            <a:pPr marL="78168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82320" algn="l"/>
              </a:tabLst>
            </a:pPr>
            <a:r>
              <a:rPr dirty="0" sz="2000"/>
              <a:t>Buildup</a:t>
            </a:r>
            <a:r>
              <a:rPr dirty="0" sz="2000" spc="-40"/>
              <a:t> </a:t>
            </a:r>
            <a:r>
              <a:rPr dirty="0" sz="2000"/>
              <a:t>of</a:t>
            </a:r>
            <a:r>
              <a:rPr dirty="0" sz="2000" spc="-40"/>
              <a:t> </a:t>
            </a:r>
            <a:r>
              <a:rPr dirty="0" sz="2000"/>
              <a:t>saliva</a:t>
            </a:r>
            <a:r>
              <a:rPr dirty="0" sz="2000" spc="-20"/>
              <a:t> </a:t>
            </a:r>
            <a:r>
              <a:rPr dirty="0" sz="2000"/>
              <a:t>and</a:t>
            </a:r>
            <a:r>
              <a:rPr dirty="0" sz="2000" spc="-35"/>
              <a:t> </a:t>
            </a:r>
            <a:r>
              <a:rPr dirty="0" sz="2000" spc="-10"/>
              <a:t>secretions</a:t>
            </a:r>
            <a:endParaRPr sz="2000"/>
          </a:p>
          <a:p>
            <a:pPr lvl="1" marL="1067435" indent="-17081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068070" algn="l"/>
              </a:tabLst>
            </a:pPr>
            <a:r>
              <a:rPr dirty="0" sz="2000" spc="-25">
                <a:latin typeface="Calibri"/>
                <a:cs typeface="Calibri"/>
              </a:rPr>
              <a:t>Treat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medications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help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reduce/dry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secretions:</a:t>
            </a:r>
            <a:endParaRPr sz="2000">
              <a:latin typeface="Calibri"/>
              <a:cs typeface="Calibri"/>
            </a:endParaRPr>
          </a:p>
          <a:p>
            <a:pPr marL="1238885">
              <a:lnSpc>
                <a:spcPct val="100000"/>
              </a:lnSpc>
              <a:spcBef>
                <a:spcPts val="365"/>
              </a:spcBef>
            </a:pP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55">
                <a:latin typeface="Arial"/>
                <a:cs typeface="Arial"/>
              </a:rPr>
              <a:t> </a:t>
            </a:r>
            <a:r>
              <a:rPr dirty="0" sz="2000"/>
              <a:t>Atropine</a:t>
            </a:r>
            <a:r>
              <a:rPr dirty="0" sz="2000" spc="-35"/>
              <a:t> </a:t>
            </a:r>
            <a:r>
              <a:rPr dirty="0" sz="2000"/>
              <a:t>1%</a:t>
            </a:r>
            <a:r>
              <a:rPr dirty="0" sz="2000" spc="-50"/>
              <a:t> </a:t>
            </a:r>
            <a:r>
              <a:rPr dirty="0" sz="2000"/>
              <a:t>drops</a:t>
            </a:r>
            <a:r>
              <a:rPr dirty="0" sz="2000" spc="-50"/>
              <a:t> </a:t>
            </a:r>
            <a:r>
              <a:rPr dirty="0" sz="2000"/>
              <a:t>to</a:t>
            </a:r>
            <a:r>
              <a:rPr dirty="0" sz="2000" spc="-35"/>
              <a:t> </a:t>
            </a:r>
            <a:r>
              <a:rPr dirty="0" sz="2000" spc="-10"/>
              <a:t>mouth</a:t>
            </a:r>
            <a:endParaRPr sz="2000">
              <a:latin typeface="Arial"/>
              <a:cs typeface="Arial"/>
            </a:endParaRPr>
          </a:p>
          <a:p>
            <a:pPr marL="1411605" marR="5080" indent="-172720">
              <a:lnSpc>
                <a:spcPts val="2160"/>
              </a:lnSpc>
              <a:spcBef>
                <a:spcPts val="630"/>
              </a:spcBef>
            </a:pP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315">
                <a:latin typeface="Arial"/>
                <a:cs typeface="Arial"/>
              </a:rPr>
              <a:t> </a:t>
            </a:r>
            <a:r>
              <a:rPr dirty="0" sz="2000"/>
              <a:t>Scopolamine</a:t>
            </a:r>
            <a:r>
              <a:rPr dirty="0" sz="2000" spc="-45"/>
              <a:t> </a:t>
            </a:r>
            <a:r>
              <a:rPr dirty="0" sz="2000"/>
              <a:t>or</a:t>
            </a:r>
            <a:r>
              <a:rPr dirty="0" sz="2000" spc="-35"/>
              <a:t> </a:t>
            </a:r>
            <a:r>
              <a:rPr dirty="0" sz="2000" spc="-10"/>
              <a:t>Glycopyrrolate</a:t>
            </a:r>
            <a:r>
              <a:rPr dirty="0" sz="2000" spc="-15"/>
              <a:t> </a:t>
            </a:r>
            <a:r>
              <a:rPr dirty="0" sz="2000" spc="-10"/>
              <a:t>subcutaneous</a:t>
            </a:r>
            <a:r>
              <a:rPr dirty="0" sz="2000" spc="-40"/>
              <a:t> </a:t>
            </a:r>
            <a:r>
              <a:rPr dirty="0" sz="2000" spc="-10"/>
              <a:t>injections</a:t>
            </a:r>
            <a:r>
              <a:rPr dirty="0" sz="2000" spc="-20"/>
              <a:t> </a:t>
            </a:r>
            <a:r>
              <a:rPr dirty="0" sz="2000"/>
              <a:t>at</a:t>
            </a:r>
            <a:r>
              <a:rPr dirty="0" sz="2000" spc="-15"/>
              <a:t> </a:t>
            </a:r>
            <a:r>
              <a:rPr dirty="0" sz="2000"/>
              <a:t>end</a:t>
            </a:r>
            <a:r>
              <a:rPr dirty="0" sz="2000" spc="-20"/>
              <a:t> </a:t>
            </a:r>
            <a:r>
              <a:rPr dirty="0" sz="2000" spc="-25"/>
              <a:t>of </a:t>
            </a:r>
            <a:r>
              <a:rPr dirty="0" sz="2000" spc="-20"/>
              <a:t>life</a:t>
            </a:r>
            <a:endParaRPr sz="2000">
              <a:latin typeface="Arial"/>
              <a:cs typeface="Arial"/>
            </a:endParaRPr>
          </a:p>
          <a:p>
            <a:pPr lvl="1" marL="1067435" indent="-17081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068070" algn="l"/>
              </a:tabLst>
            </a:pPr>
            <a:r>
              <a:rPr dirty="0" sz="2000">
                <a:latin typeface="Calibri"/>
                <a:cs typeface="Calibri"/>
              </a:rPr>
              <a:t>Allow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natural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drainage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repositioning</a:t>
            </a:r>
            <a:endParaRPr sz="2000">
              <a:latin typeface="Calibri"/>
              <a:cs typeface="Calibri"/>
            </a:endParaRPr>
          </a:p>
          <a:p>
            <a:pPr lvl="1" marL="1067435" indent="-17081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068070" algn="l"/>
              </a:tabLst>
            </a:pPr>
            <a:r>
              <a:rPr dirty="0" sz="2000">
                <a:latin typeface="Calibri"/>
                <a:cs typeface="Calibri"/>
              </a:rPr>
              <a:t>Suctioning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invasive,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cause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injury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necessary</a:t>
            </a:r>
            <a:endParaRPr sz="2000">
              <a:latin typeface="Calibri"/>
              <a:cs typeface="Calibri"/>
            </a:endParaRPr>
          </a:p>
          <a:p>
            <a:pPr lvl="1" marL="1068705" marR="163195" indent="-172720">
              <a:lnSpc>
                <a:spcPts val="2160"/>
              </a:lnSpc>
              <a:spcBef>
                <a:spcPts val="630"/>
              </a:spcBef>
              <a:buChar char="•"/>
              <a:tabLst>
                <a:tab pos="1069340" algn="l"/>
                <a:tab pos="1125220" algn="l"/>
              </a:tabLst>
            </a:pPr>
            <a:r>
              <a:rPr dirty="0" sz="2000">
                <a:latin typeface="Arial"/>
                <a:cs typeface="Arial"/>
              </a:rPr>
              <a:t>	</a:t>
            </a:r>
            <a:r>
              <a:rPr dirty="0" sz="2000">
                <a:latin typeface="Calibri"/>
                <a:cs typeface="Calibri"/>
              </a:rPr>
              <a:t>Sound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gurgling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more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distressing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family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individual </a:t>
            </a:r>
            <a:r>
              <a:rPr dirty="0" sz="2000">
                <a:latin typeface="Calibri"/>
                <a:cs typeface="Calibri"/>
              </a:rPr>
              <a:t>(like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snoring)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58571"/>
            <a:ext cx="401701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Loss</a:t>
            </a:r>
            <a:r>
              <a:rPr dirty="0" sz="3200" spc="-20"/>
              <a:t> </a:t>
            </a:r>
            <a:r>
              <a:rPr dirty="0" sz="3200"/>
              <a:t>of</a:t>
            </a:r>
            <a:r>
              <a:rPr dirty="0" sz="3200" spc="-15"/>
              <a:t> </a:t>
            </a:r>
            <a:r>
              <a:rPr dirty="0" sz="3200"/>
              <a:t>sphincter</a:t>
            </a:r>
            <a:r>
              <a:rPr dirty="0" sz="3200" spc="-35"/>
              <a:t> </a:t>
            </a:r>
            <a:r>
              <a:rPr dirty="0" sz="3200" spc="-10"/>
              <a:t>control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06829"/>
            <a:ext cx="6396990" cy="1647189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Incontinence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urine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stool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Urinary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retention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may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require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catheter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insertion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Use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briefs</a:t>
            </a:r>
            <a:endParaRPr sz="2400">
              <a:latin typeface="Calibri"/>
              <a:cs typeface="Calibri"/>
            </a:endParaRPr>
          </a:p>
          <a:p>
            <a:pPr marL="253365" indent="-2406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>
                <a:latin typeface="Calibri"/>
                <a:cs typeface="Calibri"/>
              </a:rPr>
              <a:t>Absorbent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pads,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surfaces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Decreasing</a:t>
            </a:r>
            <a:r>
              <a:rPr dirty="0" sz="3200" spc="-65"/>
              <a:t> </a:t>
            </a:r>
            <a:r>
              <a:rPr dirty="0" sz="3200"/>
              <a:t>blood</a:t>
            </a:r>
            <a:r>
              <a:rPr dirty="0" sz="3200" spc="-60"/>
              <a:t> </a:t>
            </a:r>
            <a:r>
              <a:rPr dirty="0" sz="3200"/>
              <a:t>perfusion</a:t>
            </a:r>
            <a:r>
              <a:rPr dirty="0" sz="3200" spc="-65"/>
              <a:t> </a:t>
            </a:r>
            <a:r>
              <a:rPr dirty="0" sz="3200"/>
              <a:t>and</a:t>
            </a:r>
            <a:r>
              <a:rPr dirty="0" sz="3200" spc="-60"/>
              <a:t> </a:t>
            </a:r>
            <a:r>
              <a:rPr dirty="0" sz="3200" spc="-10"/>
              <a:t>circulation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17497"/>
            <a:ext cx="7933690" cy="3482975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82880" marR="259079" indent="-170815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400" spc="-110">
                <a:latin typeface="Calibri"/>
                <a:cs typeface="Calibri"/>
              </a:rPr>
              <a:t>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skin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possible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development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skin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ulcers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due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reduced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blood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circulation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Increased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heart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rate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normal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expected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EOL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Reduction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blood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pressure-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normal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expected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EOL</a:t>
            </a:r>
            <a:endParaRPr sz="2400">
              <a:latin typeface="Calibri"/>
              <a:cs typeface="Calibri"/>
            </a:endParaRPr>
          </a:p>
          <a:p>
            <a:pPr marL="182880" marR="1027430" indent="-170815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184785" algn="l"/>
                <a:tab pos="1247775" algn="l"/>
              </a:tabLst>
            </a:pPr>
            <a:r>
              <a:rPr dirty="0" sz="2400" spc="-10">
                <a:latin typeface="Calibri"/>
                <a:cs typeface="Calibri"/>
              </a:rPr>
              <a:t>Cooling</a:t>
            </a:r>
            <a:r>
              <a:rPr dirty="0" sz="2400">
                <a:latin typeface="Calibri"/>
                <a:cs typeface="Calibri"/>
              </a:rPr>
              <a:t>	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hands,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legs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feet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some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bluish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tinge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(cyanosis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mottling)-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expected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change</a:t>
            </a:r>
            <a:endParaRPr sz="24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>
                <a:latin typeface="Calibri"/>
                <a:cs typeface="Calibri"/>
              </a:rPr>
              <a:t>Diminished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urine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  <a:p>
            <a:pPr marL="182880" marR="5080" indent="-170815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Life,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vital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sign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monitoring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stopped,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since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treatment </a:t>
            </a:r>
            <a:r>
              <a:rPr dirty="0" sz="2400" spc="-10">
                <a:latin typeface="Calibri"/>
                <a:cs typeface="Calibri"/>
              </a:rPr>
              <a:t>	</a:t>
            </a:r>
            <a:r>
              <a:rPr dirty="0" sz="2400">
                <a:latin typeface="Calibri"/>
                <a:cs typeface="Calibri"/>
              </a:rPr>
              <a:t>or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cure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possible.</a:t>
            </a:r>
            <a:endParaRPr sz="2400">
              <a:latin typeface="Calibri"/>
              <a:cs typeface="Calibri"/>
            </a:endParaRPr>
          </a:p>
          <a:p>
            <a:pPr marL="253365" indent="-24066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>
                <a:latin typeface="Calibri"/>
                <a:cs typeface="Calibri"/>
              </a:rPr>
              <a:t>Final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transition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unconscious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"/>
                <a:cs typeface="Calibri"/>
              </a:rPr>
              <a:t>Supportive</a:t>
            </a:r>
            <a:r>
              <a:rPr dirty="0" spc="-9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Actions</a:t>
            </a:r>
            <a:r>
              <a:rPr dirty="0" spc="-10">
                <a:solidFill>
                  <a:srgbClr val="E7E6E6"/>
                </a:solidFill>
              </a:rPr>
              <a:t>: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724535" indent="-17081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25170" algn="l"/>
              </a:tabLst>
            </a:pPr>
            <a:r>
              <a:rPr dirty="0" sz="2000"/>
              <a:t>Speak</a:t>
            </a:r>
            <a:r>
              <a:rPr dirty="0" sz="2000" spc="-45"/>
              <a:t> </a:t>
            </a:r>
            <a:r>
              <a:rPr dirty="0" sz="2000"/>
              <a:t>to</a:t>
            </a:r>
            <a:r>
              <a:rPr dirty="0" sz="2000" spc="-50"/>
              <a:t> </a:t>
            </a:r>
            <a:r>
              <a:rPr dirty="0" sz="2000"/>
              <a:t>the</a:t>
            </a:r>
            <a:r>
              <a:rPr dirty="0" sz="2000" spc="-45"/>
              <a:t> </a:t>
            </a:r>
            <a:r>
              <a:rPr dirty="0" sz="2000"/>
              <a:t>individual</a:t>
            </a:r>
            <a:r>
              <a:rPr dirty="0" sz="2000" spc="-40"/>
              <a:t> </a:t>
            </a:r>
            <a:r>
              <a:rPr dirty="0" sz="2000"/>
              <a:t>(hearing</a:t>
            </a:r>
            <a:r>
              <a:rPr dirty="0" sz="2000" spc="-50"/>
              <a:t> </a:t>
            </a:r>
            <a:r>
              <a:rPr dirty="0" sz="2000"/>
              <a:t>is</a:t>
            </a:r>
            <a:r>
              <a:rPr dirty="0" sz="2000" spc="-35"/>
              <a:t> </a:t>
            </a:r>
            <a:r>
              <a:rPr dirty="0" sz="2000"/>
              <a:t>the</a:t>
            </a:r>
            <a:r>
              <a:rPr dirty="0" sz="2000" spc="-50"/>
              <a:t> </a:t>
            </a:r>
            <a:r>
              <a:rPr dirty="0" sz="2000"/>
              <a:t>last</a:t>
            </a:r>
            <a:r>
              <a:rPr dirty="0" sz="2000" spc="-30"/>
              <a:t> </a:t>
            </a:r>
            <a:r>
              <a:rPr dirty="0" sz="2000" spc="-10"/>
              <a:t>sense)</a:t>
            </a:r>
            <a:endParaRPr sz="2000"/>
          </a:p>
          <a:p>
            <a:pPr marL="724535" indent="-17081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725170" algn="l"/>
              </a:tabLst>
            </a:pPr>
            <a:r>
              <a:rPr dirty="0" sz="2000"/>
              <a:t>Gently</a:t>
            </a:r>
            <a:r>
              <a:rPr dirty="0" sz="2000" spc="-40"/>
              <a:t> </a:t>
            </a:r>
            <a:r>
              <a:rPr dirty="0" sz="2000"/>
              <a:t>touch</a:t>
            </a:r>
            <a:r>
              <a:rPr dirty="0" sz="2000" spc="-55"/>
              <a:t> </a:t>
            </a:r>
            <a:r>
              <a:rPr dirty="0" sz="2000"/>
              <a:t>the</a:t>
            </a:r>
            <a:r>
              <a:rPr dirty="0" sz="2000" spc="-35"/>
              <a:t> </a:t>
            </a:r>
            <a:r>
              <a:rPr dirty="0" sz="2000" spc="-10"/>
              <a:t>individual</a:t>
            </a:r>
            <a:endParaRPr sz="2000"/>
          </a:p>
          <a:p>
            <a:pPr marL="724535" indent="-17081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725170" algn="l"/>
              </a:tabLst>
            </a:pPr>
            <a:r>
              <a:rPr dirty="0" sz="2000"/>
              <a:t>Create</a:t>
            </a:r>
            <a:r>
              <a:rPr dirty="0" sz="2000" spc="-60"/>
              <a:t> </a:t>
            </a:r>
            <a:r>
              <a:rPr dirty="0" sz="2000"/>
              <a:t>a</a:t>
            </a:r>
            <a:r>
              <a:rPr dirty="0" sz="2000" spc="-70"/>
              <a:t> </a:t>
            </a:r>
            <a:r>
              <a:rPr dirty="0" sz="2000"/>
              <a:t>peaceful</a:t>
            </a:r>
            <a:r>
              <a:rPr dirty="0" sz="2000" spc="-75"/>
              <a:t> </a:t>
            </a:r>
            <a:r>
              <a:rPr dirty="0" sz="2000" spc="-10"/>
              <a:t>environment</a:t>
            </a:r>
            <a:endParaRPr sz="2000"/>
          </a:p>
          <a:p>
            <a:pPr marL="724535" indent="-17081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725170" algn="l"/>
              </a:tabLst>
            </a:pPr>
            <a:r>
              <a:rPr dirty="0" sz="2000"/>
              <a:t>If</a:t>
            </a:r>
            <a:r>
              <a:rPr dirty="0" sz="2000" spc="-55"/>
              <a:t> </a:t>
            </a:r>
            <a:r>
              <a:rPr dirty="0" sz="2000"/>
              <a:t>they</a:t>
            </a:r>
            <a:r>
              <a:rPr dirty="0" sz="2000" spc="-45"/>
              <a:t> </a:t>
            </a:r>
            <a:r>
              <a:rPr dirty="0" sz="2000"/>
              <a:t>liked</a:t>
            </a:r>
            <a:r>
              <a:rPr dirty="0" sz="2000" spc="-45"/>
              <a:t> </a:t>
            </a:r>
            <a:r>
              <a:rPr dirty="0" sz="2000"/>
              <a:t>music,</a:t>
            </a:r>
            <a:r>
              <a:rPr dirty="0" sz="2000" spc="-45"/>
              <a:t> </a:t>
            </a:r>
            <a:r>
              <a:rPr dirty="0" sz="2000"/>
              <a:t>play</a:t>
            </a:r>
            <a:r>
              <a:rPr dirty="0" sz="2000" spc="360"/>
              <a:t> </a:t>
            </a:r>
            <a:r>
              <a:rPr dirty="0" sz="2000"/>
              <a:t>the</a:t>
            </a:r>
            <a:r>
              <a:rPr dirty="0" sz="2000" spc="-55"/>
              <a:t> </a:t>
            </a:r>
            <a:r>
              <a:rPr dirty="0" sz="2000"/>
              <a:t>music</a:t>
            </a:r>
            <a:r>
              <a:rPr dirty="0" sz="2000" spc="-40"/>
              <a:t> </a:t>
            </a:r>
            <a:r>
              <a:rPr dirty="0" sz="2000"/>
              <a:t>the</a:t>
            </a:r>
            <a:r>
              <a:rPr dirty="0" sz="2000" spc="-45"/>
              <a:t> </a:t>
            </a:r>
            <a:r>
              <a:rPr dirty="0" sz="2000"/>
              <a:t>individual</a:t>
            </a:r>
            <a:r>
              <a:rPr dirty="0" sz="2000" spc="-55"/>
              <a:t> </a:t>
            </a:r>
            <a:r>
              <a:rPr dirty="0" sz="2000"/>
              <a:t>liked</a:t>
            </a:r>
            <a:r>
              <a:rPr dirty="0" sz="2000" spc="-45"/>
              <a:t> </a:t>
            </a:r>
            <a:r>
              <a:rPr dirty="0" sz="2000"/>
              <a:t>within</a:t>
            </a:r>
            <a:r>
              <a:rPr dirty="0" sz="2000" spc="-45"/>
              <a:t> </a:t>
            </a:r>
            <a:r>
              <a:rPr dirty="0" sz="2000"/>
              <a:t>their</a:t>
            </a:r>
            <a:r>
              <a:rPr dirty="0" sz="2000" spc="-35"/>
              <a:t> </a:t>
            </a:r>
            <a:r>
              <a:rPr dirty="0" sz="2000" spc="-20"/>
              <a:t>room</a:t>
            </a:r>
            <a:endParaRPr sz="2000"/>
          </a:p>
          <a:p>
            <a:pPr marL="723900" marR="311785" indent="-170815">
              <a:lnSpc>
                <a:spcPts val="2160"/>
              </a:lnSpc>
              <a:spcBef>
                <a:spcPts val="835"/>
              </a:spcBef>
              <a:buFont typeface="Arial"/>
              <a:buChar char="•"/>
              <a:tabLst>
                <a:tab pos="726440" algn="l"/>
              </a:tabLst>
            </a:pPr>
            <a:r>
              <a:rPr dirty="0" sz="2000"/>
              <a:t>Nurse</a:t>
            </a:r>
            <a:r>
              <a:rPr dirty="0" sz="2000" spc="-65"/>
              <a:t> </a:t>
            </a:r>
            <a:r>
              <a:rPr dirty="0" sz="2000"/>
              <a:t>will</a:t>
            </a:r>
            <a:r>
              <a:rPr dirty="0" sz="2000" spc="-55"/>
              <a:t> </a:t>
            </a:r>
            <a:r>
              <a:rPr dirty="0" sz="2000"/>
              <a:t>provide</a:t>
            </a:r>
            <a:r>
              <a:rPr dirty="0" sz="2000" spc="-65"/>
              <a:t> </a:t>
            </a:r>
            <a:r>
              <a:rPr dirty="0" sz="2000"/>
              <a:t>medications</a:t>
            </a:r>
            <a:r>
              <a:rPr dirty="0" sz="2000" spc="330"/>
              <a:t> </a:t>
            </a:r>
            <a:r>
              <a:rPr dirty="0" sz="2000"/>
              <a:t>for</a:t>
            </a:r>
            <a:r>
              <a:rPr dirty="0" sz="2000" spc="-75"/>
              <a:t> </a:t>
            </a:r>
            <a:r>
              <a:rPr dirty="0" sz="2000" spc="-10"/>
              <a:t>symptom</a:t>
            </a:r>
            <a:r>
              <a:rPr dirty="0" sz="2000" spc="-75"/>
              <a:t> </a:t>
            </a:r>
            <a:r>
              <a:rPr dirty="0" sz="2000"/>
              <a:t>management</a:t>
            </a:r>
            <a:r>
              <a:rPr dirty="0" sz="2000" spc="-60"/>
              <a:t> </a:t>
            </a:r>
            <a:r>
              <a:rPr dirty="0" sz="2000"/>
              <a:t>through</a:t>
            </a:r>
            <a:r>
              <a:rPr dirty="0" sz="2000" spc="-85"/>
              <a:t> </a:t>
            </a:r>
            <a:r>
              <a:rPr dirty="0" sz="2000" spc="-50"/>
              <a:t>a </a:t>
            </a:r>
            <a:r>
              <a:rPr dirty="0" sz="2000" spc="-50"/>
              <a:t>	</a:t>
            </a:r>
            <a:r>
              <a:rPr dirty="0" sz="2000" spc="-10"/>
              <a:t>subcutaneous</a:t>
            </a:r>
            <a:r>
              <a:rPr dirty="0" sz="2000" spc="5"/>
              <a:t> </a:t>
            </a:r>
            <a:r>
              <a:rPr dirty="0" sz="2000" spc="-20"/>
              <a:t>line.</a:t>
            </a:r>
            <a:endParaRPr sz="2000"/>
          </a:p>
          <a:p>
            <a:pPr marL="724535" indent="-17081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725170" algn="l"/>
              </a:tabLst>
            </a:pPr>
            <a:r>
              <a:rPr dirty="0" sz="2000"/>
              <a:t>No</a:t>
            </a:r>
            <a:r>
              <a:rPr dirty="0" sz="2000" spc="-80"/>
              <a:t> </a:t>
            </a:r>
            <a:r>
              <a:rPr dirty="0" sz="2000"/>
              <a:t>medication</a:t>
            </a:r>
            <a:r>
              <a:rPr dirty="0" sz="2000" spc="-55"/>
              <a:t> </a:t>
            </a:r>
            <a:r>
              <a:rPr dirty="0" sz="2000"/>
              <a:t>prescribed</a:t>
            </a:r>
            <a:r>
              <a:rPr dirty="0" sz="2000" spc="-45"/>
              <a:t> </a:t>
            </a:r>
            <a:r>
              <a:rPr dirty="0" sz="2000"/>
              <a:t>will</a:t>
            </a:r>
            <a:r>
              <a:rPr dirty="0" sz="2000" spc="-55"/>
              <a:t> </a:t>
            </a:r>
            <a:r>
              <a:rPr dirty="0" sz="2000"/>
              <a:t>prolong</a:t>
            </a:r>
            <a:r>
              <a:rPr dirty="0" sz="2000" spc="-70"/>
              <a:t> </a:t>
            </a:r>
            <a:r>
              <a:rPr dirty="0" sz="2000"/>
              <a:t>life</a:t>
            </a:r>
            <a:r>
              <a:rPr dirty="0" sz="2000" spc="-50"/>
              <a:t> </a:t>
            </a:r>
            <a:r>
              <a:rPr dirty="0" sz="2000"/>
              <a:t>or</a:t>
            </a:r>
            <a:r>
              <a:rPr dirty="0" sz="2000" spc="-65"/>
              <a:t> </a:t>
            </a:r>
            <a:r>
              <a:rPr dirty="0" sz="2000"/>
              <a:t>hasten</a:t>
            </a:r>
            <a:r>
              <a:rPr dirty="0" sz="2000" spc="-45"/>
              <a:t> </a:t>
            </a:r>
            <a:r>
              <a:rPr dirty="0" sz="2000" spc="-10"/>
              <a:t>death</a:t>
            </a:r>
            <a:endParaRPr sz="2000"/>
          </a:p>
          <a:p>
            <a:pPr marL="724535" indent="-170815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725170" algn="l"/>
              </a:tabLst>
            </a:pPr>
            <a:r>
              <a:rPr dirty="0" sz="2000" spc="-10"/>
              <a:t>Medications</a:t>
            </a:r>
            <a:r>
              <a:rPr dirty="0" sz="2000" spc="-70"/>
              <a:t> </a:t>
            </a:r>
            <a:r>
              <a:rPr dirty="0" sz="2000"/>
              <a:t>are</a:t>
            </a:r>
            <a:r>
              <a:rPr dirty="0" sz="2000" spc="-60"/>
              <a:t> </a:t>
            </a:r>
            <a:r>
              <a:rPr dirty="0" sz="2000"/>
              <a:t>for</a:t>
            </a:r>
            <a:r>
              <a:rPr dirty="0" sz="2000" spc="-75"/>
              <a:t> </a:t>
            </a:r>
            <a:r>
              <a:rPr dirty="0" sz="2000"/>
              <a:t>symptom</a:t>
            </a:r>
            <a:r>
              <a:rPr dirty="0" sz="2000" spc="-65"/>
              <a:t> </a:t>
            </a:r>
            <a:r>
              <a:rPr dirty="0" sz="2000"/>
              <a:t>management</a:t>
            </a:r>
            <a:r>
              <a:rPr dirty="0" sz="2000" spc="-60"/>
              <a:t> </a:t>
            </a:r>
            <a:r>
              <a:rPr dirty="0" sz="2000" spc="-20"/>
              <a:t>only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54533"/>
            <a:ext cx="410845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96590" algn="l"/>
              </a:tabLst>
            </a:pPr>
            <a:r>
              <a:rPr dirty="0">
                <a:solidFill>
                  <a:srgbClr val="E7E6E6"/>
                </a:solidFill>
              </a:rPr>
              <a:t>Pain</a:t>
            </a:r>
            <a:r>
              <a:rPr dirty="0" spc="-6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at</a:t>
            </a:r>
            <a:r>
              <a:rPr dirty="0" spc="-3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End</a:t>
            </a:r>
            <a:r>
              <a:rPr dirty="0" spc="-4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of</a:t>
            </a:r>
            <a:r>
              <a:rPr dirty="0" spc="-25">
                <a:solidFill>
                  <a:srgbClr val="E7E6E6"/>
                </a:solidFill>
              </a:rPr>
              <a:t> </a:t>
            </a:r>
            <a:r>
              <a:rPr dirty="0" spc="-20">
                <a:solidFill>
                  <a:srgbClr val="E7E6E6"/>
                </a:solidFill>
              </a:rPr>
              <a:t>Life</a:t>
            </a:r>
            <a:r>
              <a:rPr dirty="0">
                <a:solidFill>
                  <a:srgbClr val="E7E6E6"/>
                </a:solidFill>
              </a:rPr>
              <a:t>	</a:t>
            </a:r>
            <a:r>
              <a:rPr dirty="0" spc="-10">
                <a:solidFill>
                  <a:srgbClr val="E7E6E6"/>
                </a:solidFill>
              </a:rPr>
              <a:t>(EOL)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18579" y="1341882"/>
            <a:ext cx="7929880" cy="352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6600"/>
                </a:solidFill>
                <a:latin typeface="Arial"/>
                <a:cs typeface="Arial"/>
              </a:rPr>
              <a:t>Myth:</a:t>
            </a:r>
            <a:r>
              <a:rPr dirty="0" sz="1800" spc="-1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EOL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increased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pain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</a:pPr>
            <a:r>
              <a:rPr dirty="0" sz="1800">
                <a:latin typeface="Arial"/>
                <a:cs typeface="Arial"/>
              </a:rPr>
              <a:t>This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not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true…if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individual has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pain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free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during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their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illness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will </a:t>
            </a:r>
            <a:r>
              <a:rPr dirty="0" sz="1800">
                <a:latin typeface="Arial"/>
                <a:cs typeface="Arial"/>
              </a:rPr>
              <a:t>most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likely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will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remain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pain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free.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1800" spc="-13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Assessment</a:t>
            </a:r>
            <a:r>
              <a:rPr dirty="0" u="sng" sz="1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for</a:t>
            </a:r>
            <a:r>
              <a:rPr dirty="0" u="none" sz="1800" spc="-35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behavioral</a:t>
            </a:r>
            <a:r>
              <a:rPr dirty="0" u="none" sz="1800" spc="10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signs</a:t>
            </a:r>
            <a:r>
              <a:rPr dirty="0" u="none" sz="1800" spc="-25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of</a:t>
            </a:r>
            <a:r>
              <a:rPr dirty="0" u="none" sz="1800" spc="-20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pain</a:t>
            </a:r>
            <a:r>
              <a:rPr dirty="0" u="none" sz="1800" spc="-20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in</a:t>
            </a:r>
            <a:r>
              <a:rPr dirty="0" u="none" sz="1800" spc="-30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the</a:t>
            </a:r>
            <a:r>
              <a:rPr dirty="0" u="none" sz="1800" spc="-35">
                <a:latin typeface="Arial"/>
                <a:cs typeface="Arial"/>
              </a:rPr>
              <a:t> </a:t>
            </a:r>
            <a:r>
              <a:rPr dirty="0" u="none" sz="1800">
                <a:latin typeface="Arial"/>
                <a:cs typeface="Arial"/>
              </a:rPr>
              <a:t>unconscious </a:t>
            </a:r>
            <a:r>
              <a:rPr dirty="0" u="none" sz="1800" spc="-10">
                <a:latin typeface="Arial"/>
                <a:cs typeface="Arial"/>
              </a:rPr>
              <a:t>patient</a:t>
            </a:r>
            <a:endParaRPr sz="1800">
              <a:latin typeface="Arial"/>
              <a:cs typeface="Arial"/>
            </a:endParaRPr>
          </a:p>
          <a:p>
            <a:pPr marL="527685" indent="-172085">
              <a:lnSpc>
                <a:spcPct val="100000"/>
              </a:lnSpc>
              <a:spcBef>
                <a:spcPts val="170"/>
              </a:spcBef>
              <a:buChar char="•"/>
              <a:tabLst>
                <a:tab pos="527685" algn="l"/>
                <a:tab pos="2901315" algn="l"/>
              </a:tabLst>
            </a:pPr>
            <a:r>
              <a:rPr dirty="0" sz="1800">
                <a:latin typeface="Arial"/>
                <a:cs typeface="Arial"/>
              </a:rPr>
              <a:t>Grimacing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moaning</a:t>
            </a:r>
            <a:r>
              <a:rPr dirty="0" sz="1800">
                <a:latin typeface="Arial"/>
                <a:cs typeface="Arial"/>
              </a:rPr>
              <a:t>	(when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moved)</a:t>
            </a:r>
            <a:endParaRPr sz="1800">
              <a:latin typeface="Arial"/>
              <a:cs typeface="Arial"/>
            </a:endParaRPr>
          </a:p>
          <a:p>
            <a:pPr marL="527050" indent="-171450">
              <a:lnSpc>
                <a:spcPct val="100000"/>
              </a:lnSpc>
              <a:spcBef>
                <a:spcPts val="260"/>
              </a:spcBef>
              <a:buChar char="•"/>
              <a:tabLst>
                <a:tab pos="527050" algn="l"/>
              </a:tabLst>
            </a:pPr>
            <a:r>
              <a:rPr dirty="0" sz="1800">
                <a:latin typeface="Arial"/>
                <a:cs typeface="Arial"/>
              </a:rPr>
              <a:t>Incident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(with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movement)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pain</a:t>
            </a:r>
            <a:endParaRPr sz="1800">
              <a:latin typeface="Arial"/>
              <a:cs typeface="Arial"/>
            </a:endParaRPr>
          </a:p>
          <a:p>
            <a:pPr marL="527685" indent="-172085">
              <a:lnSpc>
                <a:spcPct val="100000"/>
              </a:lnSpc>
              <a:spcBef>
                <a:spcPts val="280"/>
              </a:spcBef>
              <a:buChar char="•"/>
              <a:tabLst>
                <a:tab pos="527685" algn="l"/>
              </a:tabLst>
            </a:pPr>
            <a:r>
              <a:rPr dirty="0" sz="1800">
                <a:latin typeface="Arial"/>
                <a:cs typeface="Arial"/>
              </a:rPr>
              <a:t>Guarding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</a:t>
            </a:r>
            <a:r>
              <a:rPr dirty="0" sz="1800" spc="-20">
                <a:latin typeface="Arial"/>
                <a:cs typeface="Arial"/>
              </a:rPr>
              <a:t> area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ts val="2270"/>
              </a:lnSpc>
            </a:pPr>
            <a:r>
              <a:rPr dirty="0" sz="2100">
                <a:latin typeface="Arial"/>
                <a:cs typeface="Arial"/>
              </a:rPr>
              <a:t>Not</a:t>
            </a:r>
            <a:r>
              <a:rPr dirty="0" sz="2100" spc="-1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all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moaning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at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end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of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life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indicates</a:t>
            </a:r>
            <a:r>
              <a:rPr dirty="0" sz="2100" spc="-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pain</a:t>
            </a:r>
            <a:r>
              <a:rPr dirty="0" sz="2100" spc="-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(some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individuals</a:t>
            </a:r>
            <a:r>
              <a:rPr dirty="0" sz="2100" spc="-40">
                <a:latin typeface="Arial"/>
                <a:cs typeface="Arial"/>
              </a:rPr>
              <a:t> </a:t>
            </a:r>
            <a:r>
              <a:rPr dirty="0" sz="2100" spc="-25">
                <a:latin typeface="Arial"/>
                <a:cs typeface="Arial"/>
              </a:rPr>
              <a:t>are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270"/>
              </a:lnSpc>
            </a:pPr>
            <a:r>
              <a:rPr dirty="0" sz="2100">
                <a:latin typeface="Arial"/>
                <a:cs typeface="Arial"/>
              </a:rPr>
              <a:t>naturally</a:t>
            </a:r>
            <a:r>
              <a:rPr dirty="0" sz="2100" spc="-65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louder)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4723" y="144779"/>
            <a:ext cx="1100327" cy="902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0">
                <a:latin typeface="Arial"/>
                <a:cs typeface="Arial"/>
              </a:rPr>
              <a:t>Preparing</a:t>
            </a:r>
            <a:r>
              <a:rPr dirty="0" sz="3200" spc="-5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for</a:t>
            </a:r>
            <a:r>
              <a:rPr dirty="0" sz="3200" spc="-2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the</a:t>
            </a:r>
            <a:r>
              <a:rPr dirty="0" sz="3200" spc="-4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last</a:t>
            </a:r>
            <a:r>
              <a:rPr dirty="0" sz="3200" spc="-2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hours</a:t>
            </a:r>
            <a:r>
              <a:rPr dirty="0" sz="3200" spc="-50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of</a:t>
            </a:r>
            <a:r>
              <a:rPr dirty="0" sz="3200" spc="-3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life</a:t>
            </a:r>
            <a:r>
              <a:rPr dirty="0" sz="3200" spc="-1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.</a:t>
            </a:r>
            <a:r>
              <a:rPr dirty="0" sz="3200" spc="-25" b="0">
                <a:latin typeface="Arial"/>
                <a:cs typeface="Arial"/>
              </a:rPr>
              <a:t> </a:t>
            </a:r>
            <a:r>
              <a:rPr dirty="0" sz="3200" b="0">
                <a:latin typeface="Arial"/>
                <a:cs typeface="Arial"/>
              </a:rPr>
              <a:t>.</a:t>
            </a:r>
            <a:r>
              <a:rPr dirty="0" sz="3200" spc="-25" b="0">
                <a:latin typeface="Arial"/>
                <a:cs typeface="Arial"/>
              </a:rPr>
              <a:t> </a:t>
            </a:r>
            <a:r>
              <a:rPr dirty="0" sz="3200" spc="-50" b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8488" y="1233881"/>
            <a:ext cx="7970520" cy="3549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Calibri"/>
                <a:cs typeface="Calibri"/>
              </a:rPr>
              <a:t>Time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course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unpredictable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Calibri"/>
                <a:cs typeface="Calibri"/>
              </a:rPr>
              <a:t>Calm,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quiet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peaceful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environment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dirty="0" sz="1900" spc="-10">
                <a:latin typeface="Calibri"/>
                <a:cs typeface="Calibri"/>
              </a:rPr>
              <a:t>Anticipate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need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medications,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equipment,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supplies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total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care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183515" marR="5080" indent="-171450">
              <a:lnSpc>
                <a:spcPct val="8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900">
                <a:latin typeface="Calibri"/>
                <a:cs typeface="Calibri"/>
              </a:rPr>
              <a:t>Notify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essential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family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members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pending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death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provide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time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them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to </a:t>
            </a:r>
            <a:r>
              <a:rPr dirty="0" sz="1900" spc="-25">
                <a:latin typeface="Calibri"/>
                <a:cs typeface="Calibri"/>
              </a:rPr>
              <a:t>	</a:t>
            </a:r>
            <a:r>
              <a:rPr dirty="0" sz="1900">
                <a:latin typeface="Calibri"/>
                <a:cs typeface="Calibri"/>
              </a:rPr>
              <a:t>visit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before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death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183515" marR="531495" indent="-171450">
              <a:lnSpc>
                <a:spcPts val="182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1900" spc="-10">
                <a:latin typeface="Calibri"/>
                <a:cs typeface="Calibri"/>
              </a:rPr>
              <a:t>Contact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funeral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home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preparation.</a:t>
            </a:r>
            <a:r>
              <a:rPr dirty="0" sz="1900" spc="3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Provide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number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Funeral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home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to </a:t>
            </a:r>
            <a:r>
              <a:rPr dirty="0" sz="1900" spc="-25">
                <a:latin typeface="Calibri"/>
                <a:cs typeface="Calibri"/>
              </a:rPr>
              <a:t>	</a:t>
            </a:r>
            <a:r>
              <a:rPr dirty="0" sz="1900">
                <a:latin typeface="Calibri"/>
                <a:cs typeface="Calibri"/>
              </a:rPr>
              <a:t>nursing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staff.</a:t>
            </a:r>
            <a:endParaRPr sz="19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1900">
                <a:latin typeface="Calibri"/>
                <a:cs typeface="Calibri"/>
              </a:rPr>
              <a:t>Ask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questions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if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uncertain.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54533"/>
            <a:ext cx="681926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88029" algn="l"/>
              </a:tabLst>
            </a:pPr>
            <a:r>
              <a:rPr dirty="0">
                <a:solidFill>
                  <a:srgbClr val="E7E6E6"/>
                </a:solidFill>
              </a:rPr>
              <a:t>Last</a:t>
            </a:r>
            <a:r>
              <a:rPr dirty="0" spc="-7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Hours</a:t>
            </a:r>
            <a:r>
              <a:rPr dirty="0" spc="-8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to</a:t>
            </a:r>
            <a:r>
              <a:rPr dirty="0" spc="-75">
                <a:solidFill>
                  <a:srgbClr val="E7E6E6"/>
                </a:solidFill>
              </a:rPr>
              <a:t> </a:t>
            </a:r>
            <a:r>
              <a:rPr dirty="0" spc="-20">
                <a:solidFill>
                  <a:srgbClr val="E7E6E6"/>
                </a:solidFill>
              </a:rPr>
              <a:t>Days</a:t>
            </a:r>
            <a:r>
              <a:rPr dirty="0">
                <a:solidFill>
                  <a:srgbClr val="E7E6E6"/>
                </a:solidFill>
              </a:rPr>
              <a:t>	-</a:t>
            </a:r>
            <a:r>
              <a:rPr dirty="0" spc="-8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Symptom</a:t>
            </a:r>
            <a:r>
              <a:rPr dirty="0" spc="-75">
                <a:solidFill>
                  <a:srgbClr val="E7E6E6"/>
                </a:solidFill>
              </a:rPr>
              <a:t> </a:t>
            </a:r>
            <a:r>
              <a:rPr dirty="0" spc="-10">
                <a:solidFill>
                  <a:srgbClr val="E7E6E6"/>
                </a:solidFill>
              </a:rPr>
              <a:t>Summary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725805" indent="-17208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726440" algn="l"/>
              </a:tabLst>
            </a:pPr>
            <a:r>
              <a:rPr dirty="0" spc="-10"/>
              <a:t>Semi-comatose</a:t>
            </a:r>
          </a:p>
          <a:p>
            <a:pPr marL="72580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726440" algn="l"/>
              </a:tabLst>
            </a:pPr>
            <a:r>
              <a:rPr dirty="0"/>
              <a:t>Change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40"/>
              <a:t> </a:t>
            </a:r>
            <a:r>
              <a:rPr dirty="0"/>
              <a:t>breathing</a:t>
            </a:r>
            <a:r>
              <a:rPr dirty="0" spc="-45"/>
              <a:t> </a:t>
            </a:r>
            <a:r>
              <a:rPr dirty="0" spc="-10"/>
              <a:t>pattern</a:t>
            </a:r>
          </a:p>
          <a:p>
            <a:pPr marL="72580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26440" algn="l"/>
              </a:tabLst>
            </a:pPr>
            <a:r>
              <a:rPr dirty="0"/>
              <a:t>Cool</a:t>
            </a:r>
            <a:r>
              <a:rPr dirty="0" spc="-30"/>
              <a:t> </a:t>
            </a:r>
            <a:r>
              <a:rPr dirty="0"/>
              <a:t>feet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/>
              <a:t>hands,</a:t>
            </a:r>
            <a:r>
              <a:rPr dirty="0" spc="-60"/>
              <a:t> </a:t>
            </a:r>
            <a:r>
              <a:rPr dirty="0"/>
              <a:t>warm</a:t>
            </a:r>
            <a:r>
              <a:rPr dirty="0" spc="-50"/>
              <a:t> </a:t>
            </a:r>
            <a:r>
              <a:rPr dirty="0"/>
              <a:t>stomach-</a:t>
            </a:r>
            <a:r>
              <a:rPr dirty="0" spc="-65"/>
              <a:t> </a:t>
            </a:r>
            <a:r>
              <a:rPr dirty="0"/>
              <a:t>wrap</a:t>
            </a:r>
            <a:r>
              <a:rPr dirty="0" spc="-45"/>
              <a:t> </a:t>
            </a:r>
            <a:r>
              <a:rPr dirty="0"/>
              <a:t>areas</a:t>
            </a:r>
            <a:r>
              <a:rPr dirty="0" spc="-65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10"/>
              <a:t>blankets</a:t>
            </a:r>
          </a:p>
          <a:p>
            <a:pPr marL="725805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726440" algn="l"/>
              </a:tabLst>
            </a:pPr>
            <a:r>
              <a:rPr dirty="0"/>
              <a:t>Unable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safely</a:t>
            </a:r>
            <a:r>
              <a:rPr dirty="0" spc="-60"/>
              <a:t> </a:t>
            </a:r>
            <a:r>
              <a:rPr dirty="0"/>
              <a:t>swallow-</a:t>
            </a:r>
            <a:r>
              <a:rPr dirty="0" spc="-25"/>
              <a:t> </a:t>
            </a:r>
            <a:r>
              <a:rPr dirty="0"/>
              <a:t>no</a:t>
            </a:r>
            <a:r>
              <a:rPr dirty="0" spc="-60"/>
              <a:t> </a:t>
            </a:r>
            <a:r>
              <a:rPr dirty="0"/>
              <a:t>food</a:t>
            </a:r>
            <a:r>
              <a:rPr dirty="0" spc="-45"/>
              <a:t> </a:t>
            </a:r>
            <a:r>
              <a:rPr dirty="0"/>
              <a:t>or</a:t>
            </a:r>
            <a:r>
              <a:rPr dirty="0" spc="-45"/>
              <a:t> </a:t>
            </a:r>
            <a:r>
              <a:rPr dirty="0" spc="-35"/>
              <a:t>water,</a:t>
            </a:r>
            <a:r>
              <a:rPr dirty="0" spc="-55"/>
              <a:t> </a:t>
            </a:r>
            <a:r>
              <a:rPr dirty="0"/>
              <a:t>but</a:t>
            </a:r>
            <a:r>
              <a:rPr dirty="0" spc="-65"/>
              <a:t> </a:t>
            </a:r>
            <a:r>
              <a:rPr dirty="0" spc="-10"/>
              <a:t>frequent</a:t>
            </a:r>
            <a:r>
              <a:rPr dirty="0" spc="-50"/>
              <a:t> </a:t>
            </a:r>
            <a:r>
              <a:rPr dirty="0"/>
              <a:t>mouth</a:t>
            </a:r>
            <a:r>
              <a:rPr dirty="0" spc="-75"/>
              <a:t> </a:t>
            </a:r>
            <a:r>
              <a:rPr dirty="0" spc="-20"/>
              <a:t>care</a:t>
            </a:r>
          </a:p>
          <a:p>
            <a:pPr marL="72580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726440" algn="l"/>
              </a:tabLst>
            </a:pPr>
            <a:r>
              <a:rPr dirty="0"/>
              <a:t>Increased</a:t>
            </a:r>
            <a:r>
              <a:rPr dirty="0" spc="-60"/>
              <a:t> </a:t>
            </a:r>
            <a:r>
              <a:rPr dirty="0"/>
              <a:t>oral</a:t>
            </a:r>
            <a:r>
              <a:rPr dirty="0" spc="-45"/>
              <a:t> </a:t>
            </a:r>
            <a:r>
              <a:rPr dirty="0" spc="-10"/>
              <a:t>secretions-</a:t>
            </a:r>
            <a:r>
              <a:rPr dirty="0" spc="-25"/>
              <a:t> </a:t>
            </a:r>
            <a:r>
              <a:rPr dirty="0"/>
              <a:t>receive</a:t>
            </a:r>
            <a:r>
              <a:rPr dirty="0" spc="-35"/>
              <a:t> </a:t>
            </a:r>
            <a:r>
              <a:rPr dirty="0" spc="-10"/>
              <a:t>medications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dry</a:t>
            </a:r>
            <a:r>
              <a:rPr dirty="0" spc="-60"/>
              <a:t> </a:t>
            </a:r>
            <a:r>
              <a:rPr dirty="0" spc="-10"/>
              <a:t>secretions</a:t>
            </a:r>
          </a:p>
          <a:p>
            <a:pPr marL="72580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26440" algn="l"/>
              </a:tabLst>
            </a:pPr>
            <a:r>
              <a:rPr dirty="0"/>
              <a:t>Inability</a:t>
            </a:r>
            <a:r>
              <a:rPr dirty="0" spc="-55"/>
              <a:t>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/>
              <a:t>urinate-</a:t>
            </a:r>
            <a:r>
              <a:rPr dirty="0" spc="-50"/>
              <a:t> </a:t>
            </a:r>
            <a:r>
              <a:rPr dirty="0"/>
              <a:t>may</a:t>
            </a:r>
            <a:r>
              <a:rPr dirty="0" spc="-55"/>
              <a:t> </a:t>
            </a:r>
            <a:r>
              <a:rPr dirty="0" spc="-10"/>
              <a:t>require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foley</a:t>
            </a:r>
            <a:r>
              <a:rPr dirty="0" spc="-30"/>
              <a:t> </a:t>
            </a:r>
            <a:r>
              <a:rPr dirty="0" spc="-10"/>
              <a:t>catheter</a:t>
            </a:r>
          </a:p>
          <a:p>
            <a:pPr marL="725805" marR="6985" indent="-172720">
              <a:lnSpc>
                <a:spcPts val="2270"/>
              </a:lnSpc>
              <a:spcBef>
                <a:spcPts val="840"/>
              </a:spcBef>
              <a:buFont typeface="Arial"/>
              <a:buChar char="•"/>
              <a:tabLst>
                <a:tab pos="726440" algn="l"/>
              </a:tabLst>
            </a:pPr>
            <a:r>
              <a:rPr dirty="0"/>
              <a:t>Receiving</a:t>
            </a:r>
            <a:r>
              <a:rPr dirty="0" spc="-40"/>
              <a:t> </a:t>
            </a:r>
            <a:r>
              <a:rPr dirty="0" spc="-10"/>
              <a:t>subcutaneous</a:t>
            </a:r>
            <a:r>
              <a:rPr dirty="0" spc="-60"/>
              <a:t> </a:t>
            </a:r>
            <a:r>
              <a:rPr dirty="0" spc="-10"/>
              <a:t>medications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45"/>
              <a:t> </a:t>
            </a:r>
            <a:r>
              <a:rPr dirty="0"/>
              <a:t>pain,</a:t>
            </a:r>
            <a:r>
              <a:rPr dirty="0" spc="-50"/>
              <a:t> </a:t>
            </a:r>
            <a:r>
              <a:rPr dirty="0" spc="-10"/>
              <a:t>control</a:t>
            </a:r>
            <a:r>
              <a:rPr dirty="0" spc="-40"/>
              <a:t> </a:t>
            </a:r>
            <a:r>
              <a:rPr dirty="0" spc="-10"/>
              <a:t>secretions</a:t>
            </a:r>
            <a:r>
              <a:rPr dirty="0" spc="-20"/>
              <a:t> </a:t>
            </a:r>
            <a:r>
              <a:rPr dirty="0" spc="-25"/>
              <a:t>and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mildly</a:t>
            </a:r>
            <a:r>
              <a:rPr dirty="0" spc="-35"/>
              <a:t> </a:t>
            </a:r>
            <a:r>
              <a:rPr dirty="0" spc="-10"/>
              <a:t>sedate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7E6E6"/>
                </a:solidFill>
              </a:rPr>
              <a:t>Perley</a:t>
            </a:r>
            <a:r>
              <a:rPr dirty="0" spc="-8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Services</a:t>
            </a:r>
            <a:r>
              <a:rPr dirty="0" spc="-7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Provided</a:t>
            </a:r>
            <a:r>
              <a:rPr dirty="0" spc="-6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at</a:t>
            </a:r>
            <a:r>
              <a:rPr dirty="0" spc="-4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End</a:t>
            </a:r>
            <a:r>
              <a:rPr dirty="0" spc="-4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of</a:t>
            </a:r>
            <a:r>
              <a:rPr dirty="0" spc="-35">
                <a:solidFill>
                  <a:srgbClr val="E7E6E6"/>
                </a:solidFill>
              </a:rPr>
              <a:t> </a:t>
            </a:r>
            <a:r>
              <a:rPr dirty="0" spc="-20">
                <a:solidFill>
                  <a:srgbClr val="E7E6E6"/>
                </a:solidFill>
              </a:rPr>
              <a:t>Life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285493"/>
            <a:ext cx="7223125" cy="275272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 spc="-10">
                <a:latin typeface="Calibri"/>
                <a:cs typeface="Calibri"/>
              </a:rPr>
              <a:t>Palliative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Care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Specialist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Team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Spiritual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Counselor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or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Catholic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Priest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visit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Occupational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Therapist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Music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Therapy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 spc="-10">
                <a:latin typeface="Calibri"/>
                <a:cs typeface="Calibri"/>
              </a:rPr>
              <a:t>Palliative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Volunteer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Visitors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 spc="-10">
                <a:latin typeface="Calibri"/>
                <a:cs typeface="Calibri"/>
              </a:rPr>
              <a:t>Palliative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Cart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 spc="-10">
                <a:latin typeface="Calibri"/>
                <a:cs typeface="Calibri"/>
              </a:rPr>
              <a:t>Palliative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Care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Consultants: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Regional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Palliative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Consultation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Team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276859"/>
            <a:ext cx="6582409" cy="894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420"/>
              </a:lnSpc>
              <a:spcBef>
                <a:spcPts val="100"/>
              </a:spcBef>
            </a:pPr>
            <a:r>
              <a:rPr dirty="0" sz="3000" spc="-10"/>
              <a:t>Medications</a:t>
            </a:r>
            <a:r>
              <a:rPr dirty="0" sz="3000" spc="-100"/>
              <a:t> </a:t>
            </a:r>
            <a:r>
              <a:rPr dirty="0" sz="3000"/>
              <a:t>Used</a:t>
            </a:r>
            <a:r>
              <a:rPr dirty="0" sz="3000" spc="-100"/>
              <a:t> </a:t>
            </a:r>
            <a:r>
              <a:rPr dirty="0" sz="3000"/>
              <a:t>to</a:t>
            </a:r>
            <a:r>
              <a:rPr dirty="0" sz="3000" spc="-105"/>
              <a:t> </a:t>
            </a:r>
            <a:r>
              <a:rPr dirty="0" sz="3000"/>
              <a:t>Manage</a:t>
            </a:r>
            <a:r>
              <a:rPr dirty="0" sz="3000" spc="-95"/>
              <a:t> </a:t>
            </a:r>
            <a:r>
              <a:rPr dirty="0" sz="3000" spc="-10"/>
              <a:t>Symptoms</a:t>
            </a:r>
            <a:r>
              <a:rPr dirty="0" sz="3000" spc="-100"/>
              <a:t> </a:t>
            </a:r>
            <a:r>
              <a:rPr dirty="0" sz="3000" spc="-25"/>
              <a:t>at</a:t>
            </a:r>
            <a:endParaRPr sz="3000"/>
          </a:p>
          <a:p>
            <a:pPr algn="ctr" marR="143510">
              <a:lnSpc>
                <a:spcPts val="3420"/>
              </a:lnSpc>
            </a:pPr>
            <a:r>
              <a:rPr dirty="0" sz="3000"/>
              <a:t>End</a:t>
            </a:r>
            <a:r>
              <a:rPr dirty="0" sz="3000" spc="-50"/>
              <a:t> </a:t>
            </a:r>
            <a:r>
              <a:rPr dirty="0" sz="3000"/>
              <a:t>of</a:t>
            </a:r>
            <a:r>
              <a:rPr dirty="0" sz="3000" spc="-20"/>
              <a:t> Life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285493"/>
            <a:ext cx="7254240" cy="357124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Insertion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Subcutaneous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line</a:t>
            </a:r>
            <a:endParaRPr sz="2100">
              <a:latin typeface="Calibri"/>
              <a:cs typeface="Calibri"/>
            </a:endParaRPr>
          </a:p>
          <a:p>
            <a:pPr marL="184785" marR="5080" indent="-172720">
              <a:lnSpc>
                <a:spcPts val="2270"/>
              </a:lnSpc>
              <a:spcBef>
                <a:spcPts val="82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 spc="-10">
                <a:latin typeface="Calibri"/>
                <a:cs typeface="Calibri"/>
              </a:rPr>
              <a:t>Provision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following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medication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via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subcutaneous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line</a:t>
            </a:r>
            <a:r>
              <a:rPr dirty="0" sz="2100" spc="-25">
                <a:latin typeface="Calibri"/>
                <a:cs typeface="Calibri"/>
              </a:rPr>
              <a:t> if </a:t>
            </a:r>
            <a:r>
              <a:rPr dirty="0" sz="2100" spc="-10">
                <a:latin typeface="Calibri"/>
                <a:cs typeface="Calibri"/>
              </a:rPr>
              <a:t>required</a:t>
            </a:r>
            <a:endParaRPr sz="2100">
              <a:latin typeface="Calibri"/>
              <a:cs typeface="Calibri"/>
            </a:endParaRPr>
          </a:p>
          <a:p>
            <a:pPr lvl="1" marL="527050" indent="-17145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27050" algn="l"/>
              </a:tabLst>
            </a:pPr>
            <a:r>
              <a:rPr dirty="0" sz="1800">
                <a:latin typeface="Calibri"/>
                <a:cs typeface="Calibri"/>
              </a:rPr>
              <a:t>Opioids–for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pain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shortness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breath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management</a:t>
            </a:r>
            <a:endParaRPr sz="1800">
              <a:latin typeface="Calibri"/>
              <a:cs typeface="Calibri"/>
            </a:endParaRPr>
          </a:p>
          <a:p>
            <a:pPr lvl="2" marL="913130" indent="-21526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913130" algn="l"/>
              </a:tabLst>
            </a:pPr>
            <a:r>
              <a:rPr dirty="0" sz="1500" spc="-10">
                <a:latin typeface="Calibri"/>
                <a:cs typeface="Calibri"/>
              </a:rPr>
              <a:t>Hydromorphone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Morphine</a:t>
            </a:r>
            <a:endParaRPr sz="15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527685" algn="l"/>
              </a:tabLst>
            </a:pPr>
            <a:r>
              <a:rPr dirty="0" sz="1800" spc="-10">
                <a:latin typeface="Calibri"/>
                <a:cs typeface="Calibri"/>
              </a:rPr>
              <a:t>Anti-</a:t>
            </a:r>
            <a:r>
              <a:rPr dirty="0" sz="1800">
                <a:latin typeface="Calibri"/>
                <a:cs typeface="Calibri"/>
              </a:rPr>
              <a:t>psychotics</a:t>
            </a:r>
            <a:r>
              <a:rPr dirty="0" sz="1800" spc="3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Benzodiazepines–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treat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anxiety/Sedation:</a:t>
            </a:r>
            <a:endParaRPr sz="1800">
              <a:latin typeface="Calibri"/>
              <a:cs typeface="Calibri"/>
            </a:endParaRPr>
          </a:p>
          <a:p>
            <a:pPr lvl="2" marL="868680" indent="-17081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500">
                <a:latin typeface="Calibri"/>
                <a:cs typeface="Calibri"/>
              </a:rPr>
              <a:t>Nozinan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Haldol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(longer</a:t>
            </a:r>
            <a:r>
              <a:rPr dirty="0" sz="1500" spc="-6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acting)</a:t>
            </a:r>
            <a:endParaRPr sz="1500">
              <a:latin typeface="Calibri"/>
              <a:cs typeface="Calibri"/>
            </a:endParaRPr>
          </a:p>
          <a:p>
            <a:pPr lvl="2" marL="868680" indent="-17081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500">
                <a:latin typeface="Calibri"/>
                <a:cs typeface="Calibri"/>
              </a:rPr>
              <a:t>Midazolam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(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shorter</a:t>
            </a:r>
            <a:r>
              <a:rPr dirty="0" sz="1500" spc="-5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acting)</a:t>
            </a:r>
            <a:endParaRPr sz="1500">
              <a:latin typeface="Calibri"/>
              <a:cs typeface="Calibri"/>
            </a:endParaRPr>
          </a:p>
          <a:p>
            <a:pPr lvl="1" marL="579120" indent="-22352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79120" algn="l"/>
              </a:tabLst>
            </a:pPr>
            <a:r>
              <a:rPr dirty="0" sz="1800" spc="-10">
                <a:latin typeface="Calibri"/>
                <a:cs typeface="Calibri"/>
              </a:rPr>
              <a:t>Anticholinergic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oral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secretions</a:t>
            </a:r>
            <a:endParaRPr sz="1800">
              <a:latin typeface="Calibri"/>
              <a:cs typeface="Calibri"/>
            </a:endParaRPr>
          </a:p>
          <a:p>
            <a:pPr lvl="2" marL="868680" indent="-17081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500">
                <a:latin typeface="Calibri"/>
                <a:cs typeface="Calibri"/>
              </a:rPr>
              <a:t>Scopolamine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Glycopyrrolate</a:t>
            </a:r>
            <a:endParaRPr sz="1500">
              <a:latin typeface="Calibri"/>
              <a:cs typeface="Calibri"/>
            </a:endParaRPr>
          </a:p>
          <a:p>
            <a:pPr lvl="1" marL="527685" indent="-17208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27685" algn="l"/>
              </a:tabLst>
            </a:pPr>
            <a:r>
              <a:rPr dirty="0" sz="1800" spc="-10">
                <a:latin typeface="Calibri"/>
                <a:cs typeface="Calibri"/>
              </a:rPr>
              <a:t>Antipyretic-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reduce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fever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chills</a:t>
            </a:r>
            <a:endParaRPr sz="1800">
              <a:latin typeface="Calibri"/>
              <a:cs typeface="Calibri"/>
            </a:endParaRPr>
          </a:p>
          <a:p>
            <a:pPr lvl="2" marL="868680" indent="-17081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868680" algn="l"/>
              </a:tabLst>
            </a:pPr>
            <a:r>
              <a:rPr dirty="0" sz="1500" spc="-10">
                <a:latin typeface="Calibri"/>
                <a:cs typeface="Calibri"/>
              </a:rPr>
              <a:t>Acetaminophen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(Tylenol)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provide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rectum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7E6E6"/>
                </a:solidFill>
              </a:rPr>
              <a:t>Once</a:t>
            </a:r>
            <a:r>
              <a:rPr dirty="0" spc="-3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a</a:t>
            </a:r>
            <a:r>
              <a:rPr dirty="0" spc="-4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resident</a:t>
            </a:r>
            <a:r>
              <a:rPr dirty="0" spc="-45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has</a:t>
            </a:r>
            <a:r>
              <a:rPr dirty="0" spc="-35">
                <a:solidFill>
                  <a:srgbClr val="E7E6E6"/>
                </a:solidFill>
              </a:rPr>
              <a:t> </a:t>
            </a:r>
            <a:r>
              <a:rPr dirty="0" spc="-10">
                <a:solidFill>
                  <a:srgbClr val="E7E6E6"/>
                </a:solidFill>
              </a:rPr>
              <a:t>died…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290065"/>
            <a:ext cx="7705725" cy="319595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Our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aim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for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resident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have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peaceful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death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 spc="-95">
                <a:latin typeface="Calibri"/>
                <a:cs typeface="Calibri"/>
              </a:rPr>
              <a:t>To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provide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support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families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caregivers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during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this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difficult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time</a:t>
            </a:r>
            <a:endParaRPr sz="2100">
              <a:latin typeface="Calibri"/>
              <a:cs typeface="Calibri"/>
            </a:endParaRPr>
          </a:p>
          <a:p>
            <a:pPr marL="184785" indent="-172085">
              <a:lnSpc>
                <a:spcPts val="2270"/>
              </a:lnSpc>
              <a:spcBef>
                <a:spcPts val="28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physician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or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nurse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practitioner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will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complete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death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270"/>
              </a:lnSpc>
            </a:pPr>
            <a:r>
              <a:rPr dirty="0" sz="2100" spc="-10">
                <a:latin typeface="Calibri"/>
                <a:cs typeface="Calibri"/>
              </a:rPr>
              <a:t>certificate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forward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funeral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home</a:t>
            </a:r>
            <a:endParaRPr sz="2100">
              <a:latin typeface="Calibri"/>
              <a:cs typeface="Calibri"/>
            </a:endParaRPr>
          </a:p>
          <a:p>
            <a:pPr marL="184785" marR="775335" indent="-172720">
              <a:lnSpc>
                <a:spcPct val="80000"/>
              </a:lnSpc>
              <a:spcBef>
                <a:spcPts val="81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funeral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home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will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contact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POA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regarding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details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the </a:t>
            </a:r>
            <a:r>
              <a:rPr dirty="0" sz="2100">
                <a:latin typeface="Calibri"/>
                <a:cs typeface="Calibri"/>
              </a:rPr>
              <a:t>funeral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burial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or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cremation.</a:t>
            </a:r>
            <a:endParaRPr sz="2100">
              <a:latin typeface="Calibri"/>
              <a:cs typeface="Calibri"/>
            </a:endParaRPr>
          </a:p>
          <a:p>
            <a:pPr marL="184785" marR="1145540" indent="-172720">
              <a:lnSpc>
                <a:spcPts val="2020"/>
              </a:lnSpc>
              <a:spcBef>
                <a:spcPts val="78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Families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can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return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next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day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gather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their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loved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one’s belongings</a:t>
            </a:r>
            <a:endParaRPr sz="2100">
              <a:latin typeface="Calibri"/>
              <a:cs typeface="Calibri"/>
            </a:endParaRPr>
          </a:p>
          <a:p>
            <a:pPr marL="184785" marR="181610" indent="-172720">
              <a:lnSpc>
                <a:spcPct val="80000"/>
              </a:lnSpc>
              <a:spcBef>
                <a:spcPts val="81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2100">
                <a:latin typeface="Calibri"/>
                <a:cs typeface="Calibri"/>
              </a:rPr>
              <a:t>Flags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are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put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half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mast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when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veteran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resident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dies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they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are </a:t>
            </a:r>
            <a:r>
              <a:rPr dirty="0" sz="2100">
                <a:latin typeface="Calibri"/>
                <a:cs typeface="Calibri"/>
              </a:rPr>
              <a:t>draped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Canadian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Flag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when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leaving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home.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75"/>
              <a:t> </a:t>
            </a:r>
            <a:r>
              <a:rPr dirty="0"/>
              <a:t>Does</a:t>
            </a:r>
            <a:r>
              <a:rPr dirty="0" spc="-80"/>
              <a:t> </a:t>
            </a:r>
            <a:r>
              <a:rPr dirty="0"/>
              <a:t>Palliative</a:t>
            </a:r>
            <a:r>
              <a:rPr dirty="0" spc="-105"/>
              <a:t> </a:t>
            </a:r>
            <a:r>
              <a:rPr dirty="0"/>
              <a:t>Care</a:t>
            </a:r>
            <a:r>
              <a:rPr dirty="0" spc="-85"/>
              <a:t> </a:t>
            </a:r>
            <a:r>
              <a:rPr dirty="0" spc="-25"/>
              <a:t>Do?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34262"/>
            <a:ext cx="7620634" cy="29711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05"/>
              </a:spcBef>
              <a:buChar char="•"/>
              <a:tabLst>
                <a:tab pos="350520" algn="l"/>
              </a:tabLst>
            </a:pPr>
            <a:r>
              <a:rPr dirty="0" sz="2000">
                <a:latin typeface="Arial"/>
                <a:cs typeface="Arial"/>
              </a:rPr>
              <a:t>Palliative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care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addresses:</a:t>
            </a:r>
            <a:endParaRPr sz="2000">
              <a:latin typeface="Arial"/>
              <a:cs typeface="Arial"/>
            </a:endParaRPr>
          </a:p>
          <a:p>
            <a:pPr lvl="1" marL="648970" indent="-210185">
              <a:lnSpc>
                <a:spcPct val="100000"/>
              </a:lnSpc>
              <a:spcBef>
                <a:spcPts val="20"/>
              </a:spcBef>
              <a:buChar char="–"/>
              <a:tabLst>
                <a:tab pos="648970" algn="l"/>
              </a:tabLst>
            </a:pPr>
            <a:r>
              <a:rPr dirty="0" sz="2000">
                <a:latin typeface="Arial"/>
                <a:cs typeface="Arial"/>
              </a:rPr>
              <a:t>Physical,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psychological,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social,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spiritual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needs</a:t>
            </a:r>
            <a:endParaRPr sz="2000">
              <a:latin typeface="Arial"/>
              <a:cs typeface="Arial"/>
            </a:endParaRPr>
          </a:p>
          <a:p>
            <a:pPr lvl="1" marL="648970" indent="-210185">
              <a:lnSpc>
                <a:spcPct val="100000"/>
              </a:lnSpc>
              <a:spcBef>
                <a:spcPts val="15"/>
              </a:spcBef>
              <a:buChar char="–"/>
              <a:tabLst>
                <a:tab pos="648970" algn="l"/>
              </a:tabLst>
            </a:pPr>
            <a:r>
              <a:rPr dirty="0" sz="2000">
                <a:latin typeface="Arial"/>
                <a:cs typeface="Arial"/>
              </a:rPr>
              <a:t>Loss,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grief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bereavement</a:t>
            </a:r>
            <a:endParaRPr sz="2000">
              <a:latin typeface="Arial"/>
              <a:cs typeface="Arial"/>
            </a:endParaRPr>
          </a:p>
          <a:p>
            <a:pPr lvl="1" marL="649605" indent="-210820">
              <a:lnSpc>
                <a:spcPts val="2160"/>
              </a:lnSpc>
              <a:spcBef>
                <a:spcPts val="20"/>
              </a:spcBef>
              <a:buChar char="–"/>
              <a:tabLst>
                <a:tab pos="649605" algn="l"/>
              </a:tabLst>
            </a:pPr>
            <a:r>
              <a:rPr dirty="0" sz="2000">
                <a:latin typeface="Arial"/>
                <a:cs typeface="Arial"/>
              </a:rPr>
              <a:t>Preparation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management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life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closure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dying</a:t>
            </a:r>
            <a:endParaRPr sz="2000">
              <a:latin typeface="Arial"/>
              <a:cs typeface="Arial"/>
            </a:endParaRPr>
          </a:p>
          <a:p>
            <a:pPr marL="650875">
              <a:lnSpc>
                <a:spcPts val="2160"/>
              </a:lnSpc>
            </a:pPr>
            <a:r>
              <a:rPr dirty="0" sz="2000" spc="-10"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000">
              <a:latin typeface="Arial"/>
              <a:cs typeface="Arial"/>
            </a:endParaRPr>
          </a:p>
          <a:p>
            <a:pPr marL="350520" indent="-337820">
              <a:lnSpc>
                <a:spcPts val="2160"/>
              </a:lnSpc>
              <a:buChar char="•"/>
              <a:tabLst>
                <a:tab pos="350520" algn="l"/>
              </a:tabLst>
            </a:pP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may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complement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enhance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disease-</a:t>
            </a:r>
            <a:r>
              <a:rPr dirty="0" sz="2000">
                <a:latin typeface="Arial"/>
                <a:cs typeface="Arial"/>
              </a:rPr>
              <a:t>modifying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therapy,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</a:t>
            </a:r>
            <a:r>
              <a:rPr dirty="0" sz="2000" spc="-25">
                <a:latin typeface="Arial"/>
                <a:cs typeface="Arial"/>
              </a:rPr>
              <a:t> it</a:t>
            </a:r>
            <a:endParaRPr sz="2000">
              <a:latin typeface="Arial"/>
              <a:cs typeface="Arial"/>
            </a:endParaRPr>
          </a:p>
          <a:p>
            <a:pPr marL="350520">
              <a:lnSpc>
                <a:spcPts val="2160"/>
              </a:lnSpc>
            </a:pPr>
            <a:r>
              <a:rPr dirty="0" sz="2000">
                <a:latin typeface="Arial"/>
                <a:cs typeface="Arial"/>
              </a:rPr>
              <a:t>may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become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total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focus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care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</a:pPr>
            <a:endParaRPr sz="20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</a:tabLst>
            </a:pPr>
            <a:r>
              <a:rPr dirty="0" sz="2000">
                <a:latin typeface="Arial"/>
                <a:cs typeface="Arial"/>
              </a:rPr>
              <a:t>It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effectively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delivered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interdisciplinary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team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E7E6E6"/>
                </a:solidFill>
              </a:rPr>
              <a:t>Ottawa</a:t>
            </a:r>
            <a:r>
              <a:rPr dirty="0" spc="-9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Grieving</a:t>
            </a:r>
            <a:r>
              <a:rPr dirty="0" spc="-110">
                <a:solidFill>
                  <a:srgbClr val="E7E6E6"/>
                </a:solidFill>
              </a:rPr>
              <a:t> </a:t>
            </a:r>
            <a:r>
              <a:rPr dirty="0" spc="-10">
                <a:solidFill>
                  <a:srgbClr val="E7E6E6"/>
                </a:solidFill>
              </a:rPr>
              <a:t>Resources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325118"/>
            <a:ext cx="6179185" cy="322961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91440" indent="-90805">
              <a:lnSpc>
                <a:spcPct val="100000"/>
              </a:lnSpc>
              <a:spcBef>
                <a:spcPts val="375"/>
              </a:spcBef>
              <a:buSzPct val="91666"/>
              <a:buFont typeface="Arial"/>
              <a:buChar char="•"/>
              <a:tabLst>
                <a:tab pos="91440" algn="l"/>
              </a:tabLst>
            </a:pP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Bereavement</a:t>
            </a:r>
            <a:r>
              <a:rPr dirty="0" u="sng" sz="1800" spc="-7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Support</a:t>
            </a:r>
            <a:r>
              <a:rPr dirty="0" u="sng" sz="1800" spc="-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dirty="0" u="sng" sz="1800" spc="-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Education</a:t>
            </a:r>
            <a:r>
              <a:rPr dirty="0" u="sng" sz="1800" spc="-3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Ottawa</a:t>
            </a:r>
            <a:r>
              <a:rPr dirty="0" u="none" sz="1800" spc="-1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lvl="1" marL="870585" indent="-4572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870585" algn="l"/>
              </a:tabLst>
            </a:pPr>
            <a:r>
              <a:rPr dirty="0" sz="1800" i="1">
                <a:latin typeface="Calibri"/>
                <a:cs typeface="Calibri"/>
              </a:rPr>
              <a:t>Phone:</a:t>
            </a:r>
            <a:r>
              <a:rPr dirty="0" sz="1800" spc="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613-</a:t>
            </a:r>
            <a:r>
              <a:rPr dirty="0" sz="1800" spc="-20" i="1">
                <a:latin typeface="Calibri"/>
                <a:cs typeface="Calibri"/>
              </a:rPr>
              <a:t>858-3113</a:t>
            </a:r>
            <a:endParaRPr sz="1800">
              <a:latin typeface="Calibri"/>
              <a:cs typeface="Calibri"/>
            </a:endParaRPr>
          </a:p>
          <a:p>
            <a:pPr lvl="1" marL="870585" indent="-4572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870585" algn="l"/>
              </a:tabLst>
            </a:pPr>
            <a:r>
              <a:rPr dirty="0" sz="1800" spc="-10" i="1">
                <a:latin typeface="Calibri"/>
                <a:cs typeface="Calibri"/>
              </a:rPr>
              <a:t>E-</a:t>
            </a:r>
            <a:r>
              <a:rPr dirty="0" sz="1800" i="1">
                <a:latin typeface="Calibri"/>
                <a:cs typeface="Calibri"/>
              </a:rPr>
              <a:t>mail: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u="sng" sz="1800" spc="-10" i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Info@griefsupportottawa.ca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30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91440" indent="-90805">
              <a:lnSpc>
                <a:spcPct val="100000"/>
              </a:lnSpc>
              <a:spcBef>
                <a:spcPts val="5"/>
              </a:spcBef>
              <a:buSzPct val="91666"/>
              <a:buFont typeface="Arial"/>
              <a:buChar char="•"/>
              <a:tabLst>
                <a:tab pos="91440" algn="l"/>
              </a:tabLst>
            </a:pPr>
            <a:r>
              <a:rPr dirty="0" u="sng" sz="1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Hospice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dirty="0" u="sng" sz="18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Ottawa:</a:t>
            </a:r>
            <a:endParaRPr sz="1800">
              <a:latin typeface="Calibri"/>
              <a:cs typeface="Calibri"/>
            </a:endParaRPr>
          </a:p>
          <a:p>
            <a:pPr lvl="1" marL="870585" indent="-4572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870585" algn="l"/>
              </a:tabLst>
            </a:pPr>
            <a:r>
              <a:rPr dirty="0" sz="1800" spc="-10">
                <a:latin typeface="Calibri"/>
                <a:cs typeface="Calibri"/>
              </a:rPr>
              <a:t>613-</a:t>
            </a:r>
            <a:r>
              <a:rPr dirty="0" sz="1800" spc="-20">
                <a:latin typeface="Calibri"/>
                <a:cs typeface="Calibri"/>
              </a:rPr>
              <a:t>591-</a:t>
            </a:r>
            <a:r>
              <a:rPr dirty="0" sz="1800">
                <a:latin typeface="Calibri"/>
                <a:cs typeface="Calibri"/>
              </a:rPr>
              <a:t>6002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ext.</a:t>
            </a:r>
            <a:r>
              <a:rPr dirty="0" sz="1800" spc="-25">
                <a:latin typeface="Calibri"/>
                <a:cs typeface="Calibri"/>
              </a:rPr>
              <a:t> 29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800">
              <a:latin typeface="Calibri"/>
              <a:cs typeface="Calibri"/>
            </a:endParaRPr>
          </a:p>
          <a:p>
            <a:pPr marL="527685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27685" algn="l"/>
              </a:tabLst>
            </a:pPr>
            <a:r>
              <a:rPr dirty="0" u="sng" sz="1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BFO</a:t>
            </a:r>
            <a:r>
              <a:rPr dirty="0" u="sng" sz="1800" spc="-5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Ottawa-</a:t>
            </a:r>
            <a:r>
              <a:rPr dirty="0" u="sng" sz="1800" spc="-35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web\:</a:t>
            </a:r>
            <a:r>
              <a:rPr dirty="0" u="sng" sz="1800" spc="-3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2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bfo-</a:t>
            </a:r>
            <a:r>
              <a:rPr dirty="0" u="sng" sz="1800" spc="-10" i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Ottawa.org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25"/>
              </a:spcBef>
              <a:buFont typeface="Arial"/>
              <a:buChar char="•"/>
            </a:pPr>
            <a:endParaRPr sz="1800">
              <a:latin typeface="Calibri"/>
              <a:cs typeface="Calibri"/>
            </a:endParaRPr>
          </a:p>
          <a:p>
            <a:pPr marL="527685" indent="-457200">
              <a:lnSpc>
                <a:spcPct val="100000"/>
              </a:lnSpc>
              <a:buFont typeface="Arial"/>
              <a:buChar char="•"/>
              <a:tabLst>
                <a:tab pos="527685" algn="l"/>
              </a:tabLst>
            </a:pPr>
            <a:r>
              <a:rPr dirty="0" sz="1800" spc="-10">
                <a:solidFill>
                  <a:srgbClr val="111111"/>
                </a:solidFill>
                <a:latin typeface="Calibri"/>
                <a:cs typeface="Calibri"/>
              </a:rPr>
              <a:t>Bereaved</a:t>
            </a:r>
            <a:r>
              <a:rPr dirty="0" sz="1800" spc="-5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Families</a:t>
            </a:r>
            <a:r>
              <a:rPr dirty="0" sz="1800" spc="-4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Of</a:t>
            </a:r>
            <a:r>
              <a:rPr dirty="0" sz="1800" spc="-4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Ontario</a:t>
            </a:r>
            <a:r>
              <a:rPr dirty="0" sz="1800" spc="-3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111111"/>
                </a:solidFill>
                <a:latin typeface="Calibri"/>
                <a:cs typeface="Calibri"/>
              </a:rPr>
              <a:t>Ottawa</a:t>
            </a:r>
            <a:r>
              <a:rPr dirty="0" sz="1800" spc="-4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Region</a:t>
            </a:r>
            <a:r>
              <a:rPr dirty="0" sz="1800" spc="-5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111111"/>
                </a:solidFill>
                <a:latin typeface="Calibri"/>
                <a:cs typeface="Calibri"/>
              </a:rPr>
              <a:t>–</a:t>
            </a:r>
            <a:r>
              <a:rPr dirty="0" sz="1800" spc="-40">
                <a:solidFill>
                  <a:srgbClr val="111111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111111"/>
                </a:solidFill>
                <a:latin typeface="Calibri"/>
                <a:cs typeface="Calibri"/>
              </a:rPr>
              <a:t>613-567-4278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"/>
                <a:cs typeface="Calibri"/>
              </a:rPr>
              <a:t>In</a:t>
            </a:r>
            <a:r>
              <a:rPr dirty="0" spc="-3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Conclusion</a:t>
            </a:r>
            <a:r>
              <a:rPr dirty="0" spc="-10"/>
              <a:t>…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1140" y="1666494"/>
            <a:ext cx="8639810" cy="317563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184785" marR="5080" indent="-172720">
              <a:lnSpc>
                <a:spcPct val="70000"/>
              </a:lnSpc>
              <a:spcBef>
                <a:spcPts val="825"/>
              </a:spcBef>
            </a:pPr>
            <a:r>
              <a:rPr dirty="0" sz="2000" i="1">
                <a:latin typeface="Calibri"/>
                <a:cs typeface="Calibri"/>
              </a:rPr>
              <a:t>Palliative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care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is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focused</a:t>
            </a:r>
            <a:r>
              <a:rPr dirty="0" sz="2000" spc="-7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on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symptom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management,</a:t>
            </a:r>
            <a:r>
              <a:rPr dirty="0" sz="2000" spc="-8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help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optimize</a:t>
            </a:r>
            <a:r>
              <a:rPr dirty="0" sz="2000" spc="-6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quality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of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life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spc="-25" i="1">
                <a:latin typeface="Calibri"/>
                <a:cs typeface="Calibri"/>
              </a:rPr>
              <a:t>and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prepare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the</a:t>
            </a:r>
            <a:r>
              <a:rPr dirty="0" sz="2000" spc="-3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resident</a:t>
            </a:r>
            <a:r>
              <a:rPr dirty="0" sz="2000" spc="39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and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family</a:t>
            </a:r>
            <a:r>
              <a:rPr dirty="0" sz="2000" spc="-2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for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a</a:t>
            </a:r>
            <a:r>
              <a:rPr dirty="0" sz="2000" spc="-3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good</a:t>
            </a:r>
            <a:r>
              <a:rPr dirty="0" sz="2000" spc="-40" i="1">
                <a:latin typeface="Calibri"/>
                <a:cs typeface="Calibri"/>
              </a:rPr>
              <a:t> </a:t>
            </a:r>
            <a:r>
              <a:rPr dirty="0" sz="2000" spc="-10" i="1">
                <a:latin typeface="Calibri"/>
                <a:cs typeface="Calibri"/>
              </a:rPr>
              <a:t>death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2000">
              <a:latin typeface="Calibri"/>
              <a:cs typeface="Calibri"/>
            </a:endParaRPr>
          </a:p>
          <a:p>
            <a:pPr marL="184785" marR="131445" indent="-172720">
              <a:lnSpc>
                <a:spcPct val="70000"/>
              </a:lnSpc>
            </a:pPr>
            <a:r>
              <a:rPr dirty="0" sz="2000" spc="-10">
                <a:latin typeface="Calibri"/>
                <a:cs typeface="Calibri"/>
              </a:rPr>
              <a:t>“You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matter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because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you.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You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matter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last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moment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life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help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you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peacefully,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live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until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you </a:t>
            </a:r>
            <a:r>
              <a:rPr dirty="0" sz="2000" spc="-10">
                <a:latin typeface="Calibri"/>
                <a:cs typeface="Calibri"/>
              </a:rPr>
              <a:t>die.”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85"/>
              </a:spcBef>
            </a:pPr>
            <a:r>
              <a:rPr dirty="0" sz="2000">
                <a:latin typeface="Calibri"/>
                <a:cs typeface="Calibri"/>
              </a:rPr>
              <a:t>Dame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Cicely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Saunders,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70"/>
              </a:spcBef>
            </a:pPr>
            <a:r>
              <a:rPr dirty="0" sz="2000">
                <a:latin typeface="Calibri"/>
                <a:cs typeface="Calibri"/>
              </a:rPr>
              <a:t>Founder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Hospice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Movement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&amp;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Palliative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Care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2000">
              <a:latin typeface="Calibri"/>
              <a:cs typeface="Calibri"/>
            </a:endParaRPr>
          </a:p>
          <a:p>
            <a:pPr algn="ctr" marR="271145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Thank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you.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268095"/>
          </a:xfrm>
          <a:custGeom>
            <a:avLst/>
            <a:gdLst/>
            <a:ahLst/>
            <a:cxnLst/>
            <a:rect l="l" t="t" r="r" b="b"/>
            <a:pathLst>
              <a:path w="9144000" h="1268095">
                <a:moveTo>
                  <a:pt x="9144000" y="0"/>
                </a:moveTo>
                <a:lnTo>
                  <a:pt x="0" y="0"/>
                </a:lnTo>
                <a:lnTo>
                  <a:pt x="0" y="1267967"/>
                </a:lnTo>
                <a:lnTo>
                  <a:pt x="9144000" y="1267967"/>
                </a:lnTo>
                <a:lnTo>
                  <a:pt x="9144000" y="0"/>
                </a:lnTo>
                <a:close/>
              </a:path>
            </a:pathLst>
          </a:custGeom>
          <a:solidFill>
            <a:srgbClr val="5F24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258508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Questions?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1371600"/>
            <a:ext cx="6850380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238" y="172592"/>
            <a:ext cx="4216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0">
                <a:latin typeface="Arial"/>
                <a:cs typeface="Arial"/>
              </a:rPr>
              <a:t>Quality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of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b="0">
                <a:latin typeface="Arial"/>
                <a:cs typeface="Arial"/>
              </a:rPr>
              <a:t>Life</a:t>
            </a:r>
            <a:r>
              <a:rPr dirty="0" sz="3600" spc="-5" b="0">
                <a:latin typeface="Arial"/>
                <a:cs typeface="Arial"/>
              </a:rPr>
              <a:t> </a:t>
            </a:r>
            <a:r>
              <a:rPr dirty="0" sz="3600" spc="-10" b="0">
                <a:latin typeface="Arial"/>
                <a:cs typeface="Arial"/>
              </a:rPr>
              <a:t>(QOL)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3039" y="1430527"/>
            <a:ext cx="8178800" cy="31559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 marR="321945">
              <a:lnSpc>
                <a:spcPts val="2160"/>
              </a:lnSpc>
              <a:spcBef>
                <a:spcPts val="375"/>
              </a:spcBef>
            </a:pPr>
            <a:r>
              <a:rPr dirty="0" sz="2000" spc="-10">
                <a:latin typeface="Calibri"/>
                <a:cs typeface="Calibri"/>
              </a:rPr>
              <a:t>Palliative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aims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improve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QOL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residents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facing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life-</a:t>
            </a:r>
            <a:r>
              <a:rPr dirty="0" sz="2000" spc="-10">
                <a:latin typeface="Calibri"/>
                <a:cs typeface="Calibri"/>
              </a:rPr>
              <a:t>threatening </a:t>
            </a:r>
            <a:r>
              <a:rPr dirty="0" sz="2000">
                <a:latin typeface="Calibri"/>
                <a:cs typeface="Calibri"/>
              </a:rPr>
              <a:t>disease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well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family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caregivers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enduring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by: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buFont typeface="Arial"/>
              <a:buChar char="•"/>
              <a:tabLst>
                <a:tab pos="526415" algn="l"/>
              </a:tabLst>
            </a:pPr>
            <a:r>
              <a:rPr dirty="0" sz="2000">
                <a:latin typeface="Calibri"/>
                <a:cs typeface="Calibri"/>
              </a:rPr>
              <a:t>Addressing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managing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symptom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concerns</a:t>
            </a:r>
            <a:endParaRPr sz="2000">
              <a:latin typeface="Calibri"/>
              <a:cs typeface="Calibri"/>
            </a:endParaRPr>
          </a:p>
          <a:p>
            <a:pPr marL="526415" indent="-17081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000">
                <a:latin typeface="Calibri"/>
                <a:cs typeface="Calibri"/>
              </a:rPr>
              <a:t>Enhancing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communications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decision-</a:t>
            </a:r>
            <a:r>
              <a:rPr dirty="0" sz="2000">
                <a:latin typeface="Calibri"/>
                <a:cs typeface="Calibri"/>
              </a:rPr>
              <a:t>making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needs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Growing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numbers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studies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suggest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palliative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positive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effect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on </a:t>
            </a:r>
            <a:r>
              <a:rPr dirty="0" sz="2000">
                <a:latin typeface="Calibri"/>
                <a:cs typeface="Calibri"/>
              </a:rPr>
              <a:t>many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clinical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outcomes,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including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symptom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distress,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quality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life,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satisfaction,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survival.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Higginson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(2003),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Zimmerman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(2008)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Temel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al. </a:t>
            </a:r>
            <a:r>
              <a:rPr dirty="0" sz="2000" spc="-10">
                <a:latin typeface="Calibri"/>
                <a:cs typeface="Calibri"/>
              </a:rPr>
              <a:t>(2010)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-4572" y="225552"/>
            <a:ext cx="147955" cy="239395"/>
            <a:chOff x="-4572" y="225552"/>
            <a:chExt cx="147955" cy="239395"/>
          </a:xfrm>
        </p:grpSpPr>
        <p:sp>
          <p:nvSpPr>
            <p:cNvPr id="5" name="object 5" descr=""/>
            <p:cNvSpPr/>
            <p:nvPr/>
          </p:nvSpPr>
          <p:spPr>
            <a:xfrm>
              <a:off x="0" y="230124"/>
              <a:ext cx="139065" cy="230504"/>
            </a:xfrm>
            <a:custGeom>
              <a:avLst/>
              <a:gdLst/>
              <a:ahLst/>
              <a:cxnLst/>
              <a:rect l="l" t="t" r="r" b="b"/>
              <a:pathLst>
                <a:path w="139065" h="230504">
                  <a:moveTo>
                    <a:pt x="138684" y="0"/>
                  </a:moveTo>
                  <a:lnTo>
                    <a:pt x="0" y="0"/>
                  </a:lnTo>
                  <a:lnTo>
                    <a:pt x="0" y="230124"/>
                  </a:lnTo>
                  <a:lnTo>
                    <a:pt x="138684" y="230124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230124"/>
              <a:ext cx="139065" cy="230504"/>
            </a:xfrm>
            <a:custGeom>
              <a:avLst/>
              <a:gdLst/>
              <a:ahLst/>
              <a:cxnLst/>
              <a:rect l="l" t="t" r="r" b="b"/>
              <a:pathLst>
                <a:path w="139065" h="230504">
                  <a:moveTo>
                    <a:pt x="0" y="230124"/>
                  </a:moveTo>
                  <a:lnTo>
                    <a:pt x="138684" y="230124"/>
                  </a:lnTo>
                  <a:lnTo>
                    <a:pt x="138684" y="0"/>
                  </a:lnTo>
                  <a:lnTo>
                    <a:pt x="0" y="0"/>
                  </a:lnTo>
                  <a:lnTo>
                    <a:pt x="0" y="2301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5880" y="441705"/>
            <a:ext cx="52705" cy="1409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50" i="1">
                <a:solidFill>
                  <a:srgbClr val="545454"/>
                </a:solidFill>
                <a:latin typeface="Arial"/>
                <a:cs typeface="Arial"/>
              </a:rPr>
              <a:t>[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247" y="152400"/>
            <a:ext cx="6733032" cy="8991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544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The</a:t>
            </a:r>
            <a:r>
              <a:rPr dirty="0" sz="3200" spc="-50"/>
              <a:t> </a:t>
            </a:r>
            <a:r>
              <a:rPr dirty="0" sz="3200"/>
              <a:t>Myths</a:t>
            </a:r>
            <a:r>
              <a:rPr dirty="0" sz="3200" spc="-70"/>
              <a:t> </a:t>
            </a:r>
            <a:r>
              <a:rPr dirty="0" sz="3200"/>
              <a:t>of</a:t>
            </a:r>
            <a:r>
              <a:rPr dirty="0" sz="3200" spc="-45"/>
              <a:t> </a:t>
            </a:r>
            <a:r>
              <a:rPr dirty="0" sz="3200" spc="-10"/>
              <a:t>Palliative</a:t>
            </a:r>
            <a:r>
              <a:rPr dirty="0" sz="3200" spc="-25"/>
              <a:t> </a:t>
            </a:r>
            <a:r>
              <a:rPr dirty="0" sz="3200"/>
              <a:t>Care</a:t>
            </a:r>
            <a:r>
              <a:rPr dirty="0" sz="3200" spc="-50"/>
              <a:t> </a:t>
            </a:r>
            <a:r>
              <a:rPr dirty="0" sz="3200" spc="-10"/>
              <a:t>Approach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332943" y="1560957"/>
            <a:ext cx="4523105" cy="30949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000" spc="-10">
                <a:latin typeface="Calibri"/>
                <a:cs typeface="Calibri"/>
              </a:rPr>
              <a:t>End-of-</a:t>
            </a:r>
            <a:r>
              <a:rPr dirty="0" sz="2000">
                <a:latin typeface="Calibri"/>
                <a:cs typeface="Calibri"/>
              </a:rPr>
              <a:t>Life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only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000">
                <a:latin typeface="Calibri"/>
                <a:cs typeface="Calibri"/>
              </a:rPr>
              <a:t>Only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patients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“big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C”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(cancer)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1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000">
                <a:latin typeface="Calibri"/>
                <a:cs typeface="Calibri"/>
              </a:rPr>
              <a:t>There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“no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hope”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5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000">
                <a:latin typeface="Calibri"/>
                <a:cs typeface="Calibri"/>
              </a:rPr>
              <a:t>“TLC”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“Hand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holding”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25">
                <a:latin typeface="Calibri"/>
                <a:cs typeface="Calibri"/>
              </a:rPr>
              <a:t>“Active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treatment”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stops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454533"/>
            <a:ext cx="6480175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03445" algn="l"/>
              </a:tabLst>
            </a:pPr>
            <a:r>
              <a:rPr dirty="0"/>
              <a:t>Palliative</a:t>
            </a:r>
            <a:r>
              <a:rPr dirty="0" spc="-114"/>
              <a:t> </a:t>
            </a:r>
            <a:r>
              <a:rPr dirty="0"/>
              <a:t>Care</a:t>
            </a:r>
            <a:r>
              <a:rPr dirty="0" spc="-105"/>
              <a:t> </a:t>
            </a:r>
            <a:r>
              <a:rPr dirty="0"/>
              <a:t>Approach</a:t>
            </a:r>
            <a:r>
              <a:rPr dirty="0" spc="-95"/>
              <a:t> </a:t>
            </a:r>
            <a:r>
              <a:rPr dirty="0" spc="-25"/>
              <a:t>vs</a:t>
            </a:r>
            <a:r>
              <a:rPr dirty="0"/>
              <a:t>	End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5"/>
              <a:t> </a:t>
            </a:r>
            <a:r>
              <a:rPr dirty="0" spc="-20"/>
              <a:t>Life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542" y="1742694"/>
            <a:ext cx="7646670" cy="199072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12700" marR="5080">
              <a:lnSpc>
                <a:spcPts val="2270"/>
              </a:lnSpc>
              <a:spcBef>
                <a:spcPts val="380"/>
              </a:spcBef>
            </a:pPr>
            <a:r>
              <a:rPr dirty="0" u="sng" sz="2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u="sng" sz="21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1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Palliative</a:t>
            </a:r>
            <a:r>
              <a:rPr dirty="0" u="sng" sz="2100" spc="-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Care</a:t>
            </a:r>
            <a:r>
              <a:rPr dirty="0" u="sng" sz="21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Approach</a:t>
            </a:r>
            <a:r>
              <a:rPr dirty="0" u="sng" sz="2100" spc="-5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is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offered</a:t>
            </a:r>
            <a:r>
              <a:rPr dirty="0" u="none" sz="2100" spc="-30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to</a:t>
            </a:r>
            <a:r>
              <a:rPr dirty="0" u="none" sz="2100" spc="-50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all</a:t>
            </a:r>
            <a:r>
              <a:rPr dirty="0" u="none" sz="2100" spc="-50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residents</a:t>
            </a:r>
            <a:r>
              <a:rPr dirty="0" u="none" sz="2100" spc="-2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who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are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admitted </a:t>
            </a:r>
            <a:r>
              <a:rPr dirty="0" u="none" sz="2100">
                <a:latin typeface="Calibri"/>
                <a:cs typeface="Calibri"/>
              </a:rPr>
              <a:t>to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a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long-</a:t>
            </a:r>
            <a:r>
              <a:rPr dirty="0" u="none" sz="2100">
                <a:latin typeface="Calibri"/>
                <a:cs typeface="Calibri"/>
              </a:rPr>
              <a:t>term</a:t>
            </a:r>
            <a:r>
              <a:rPr dirty="0" u="none" sz="2100" spc="-3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care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home.</a:t>
            </a:r>
            <a:r>
              <a:rPr dirty="0" u="none" sz="2100" spc="39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If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focuses</a:t>
            </a:r>
            <a:r>
              <a:rPr dirty="0" u="none" sz="2100" spc="-2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on</a:t>
            </a:r>
            <a:r>
              <a:rPr dirty="0" u="none" sz="2100" spc="-3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a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holistic</a:t>
            </a:r>
            <a:r>
              <a:rPr dirty="0" u="none" sz="2100" spc="-1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approach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to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manage symptoms,</a:t>
            </a:r>
            <a:r>
              <a:rPr dirty="0" u="none" sz="2100" spc="-40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optimize</a:t>
            </a:r>
            <a:r>
              <a:rPr dirty="0" u="none" sz="2100" spc="-3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health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and</a:t>
            </a:r>
            <a:r>
              <a:rPr dirty="0" u="none" sz="2100" spc="-60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improve</a:t>
            </a:r>
            <a:r>
              <a:rPr dirty="0" u="none" sz="2100" spc="-30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quality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of</a:t>
            </a:r>
            <a:r>
              <a:rPr dirty="0" u="none" sz="2100" spc="-55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life.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2100">
              <a:latin typeface="Calibri"/>
              <a:cs typeface="Calibri"/>
            </a:endParaRPr>
          </a:p>
          <a:p>
            <a:pPr algn="just" marL="12700">
              <a:lnSpc>
                <a:spcPts val="2395"/>
              </a:lnSpc>
            </a:pPr>
            <a:r>
              <a:rPr dirty="0" u="sng" sz="2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</a:t>
            </a:r>
            <a:r>
              <a:rPr dirty="0" u="sng" sz="2100" spc="-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u="sng" sz="2100" spc="-3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2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Life</a:t>
            </a:r>
            <a:r>
              <a:rPr dirty="0" u="none" sz="2100">
                <a:latin typeface="Calibri"/>
                <a:cs typeface="Calibri"/>
              </a:rPr>
              <a:t>:</a:t>
            </a:r>
            <a:r>
              <a:rPr dirty="0" u="none" sz="2100" spc="-3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this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is</a:t>
            </a:r>
            <a:r>
              <a:rPr dirty="0" u="none" sz="2100" spc="-2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when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the</a:t>
            </a:r>
            <a:r>
              <a:rPr dirty="0" u="none" sz="2100" spc="-40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resident</a:t>
            </a:r>
            <a:r>
              <a:rPr dirty="0" u="none" sz="2100" spc="-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has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 spc="-10">
                <a:latin typeface="Calibri"/>
                <a:cs typeface="Calibri"/>
              </a:rPr>
              <a:t>transitioned</a:t>
            </a:r>
            <a:r>
              <a:rPr dirty="0" u="none" sz="2100" spc="-3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to</a:t>
            </a:r>
            <a:r>
              <a:rPr dirty="0" u="none" sz="2100" spc="-40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the</a:t>
            </a:r>
            <a:r>
              <a:rPr dirty="0" u="none" sz="2100" spc="-45">
                <a:latin typeface="Calibri"/>
                <a:cs typeface="Calibri"/>
              </a:rPr>
              <a:t> </a:t>
            </a:r>
            <a:r>
              <a:rPr dirty="0" u="none" sz="2100">
                <a:latin typeface="Calibri"/>
                <a:cs typeface="Calibri"/>
              </a:rPr>
              <a:t>last</a:t>
            </a:r>
            <a:r>
              <a:rPr dirty="0" u="none" sz="2100" spc="-40">
                <a:latin typeface="Calibri"/>
                <a:cs typeface="Calibri"/>
              </a:rPr>
              <a:t> </a:t>
            </a:r>
            <a:r>
              <a:rPr dirty="0" u="none" sz="2100" spc="-25">
                <a:latin typeface="Calibri"/>
                <a:cs typeface="Calibri"/>
              </a:rPr>
              <a:t>few</a:t>
            </a:r>
            <a:endParaRPr sz="2100">
              <a:latin typeface="Calibri"/>
              <a:cs typeface="Calibri"/>
            </a:endParaRPr>
          </a:p>
          <a:p>
            <a:pPr algn="just" marL="12700">
              <a:lnSpc>
                <a:spcPts val="2395"/>
              </a:lnSpc>
            </a:pPr>
            <a:r>
              <a:rPr dirty="0" sz="2100">
                <a:latin typeface="Calibri"/>
                <a:cs typeface="Calibri"/>
              </a:rPr>
              <a:t>days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or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weeks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life.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37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7E6E6"/>
                </a:solidFill>
              </a:rPr>
              <a:t>Early</a:t>
            </a:r>
            <a:r>
              <a:rPr dirty="0" spc="-130">
                <a:solidFill>
                  <a:srgbClr val="E7E6E6"/>
                </a:solidFill>
              </a:rPr>
              <a:t> </a:t>
            </a:r>
            <a:r>
              <a:rPr dirty="0">
                <a:solidFill>
                  <a:srgbClr val="E7E6E6"/>
                </a:solidFill>
              </a:rPr>
              <a:t>Palliative</a:t>
            </a:r>
            <a:r>
              <a:rPr dirty="0" spc="-135">
                <a:solidFill>
                  <a:srgbClr val="E7E6E6"/>
                </a:solidFill>
              </a:rPr>
              <a:t> </a:t>
            </a:r>
            <a:r>
              <a:rPr dirty="0" spc="-20">
                <a:solidFill>
                  <a:srgbClr val="E7E6E6"/>
                </a:solidFill>
              </a:rPr>
              <a:t>Care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19811" y="1753361"/>
            <a:ext cx="7648575" cy="25412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426720">
              <a:lnSpc>
                <a:spcPts val="3020"/>
              </a:lnSpc>
              <a:spcBef>
                <a:spcPts val="480"/>
              </a:spcBef>
            </a:pP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Early</a:t>
            </a:r>
            <a:r>
              <a:rPr dirty="0" sz="280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palliative</a:t>
            </a:r>
            <a:r>
              <a:rPr dirty="0" sz="28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care</a:t>
            </a:r>
            <a:r>
              <a:rPr dirty="0" sz="280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can</a:t>
            </a:r>
            <a:r>
              <a:rPr dirty="0" sz="28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improve</a:t>
            </a:r>
            <a:r>
              <a:rPr dirty="0" sz="2800" spc="-4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quality</a:t>
            </a:r>
            <a:r>
              <a:rPr dirty="0" sz="2800" spc="-4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800" spc="-5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0000"/>
                </a:solidFill>
                <a:latin typeface="Calibri"/>
                <a:cs typeface="Calibri"/>
              </a:rPr>
              <a:t>life,</a:t>
            </a:r>
            <a:r>
              <a:rPr dirty="0" sz="2800" spc="-1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decrease</a:t>
            </a:r>
            <a:r>
              <a:rPr dirty="0" sz="2800" spc="-8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depressive</a:t>
            </a:r>
            <a:r>
              <a:rPr dirty="0" sz="2800" spc="-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0000"/>
                </a:solidFill>
                <a:latin typeface="Calibri"/>
                <a:cs typeface="Calibri"/>
              </a:rPr>
              <a:t>symptoms,</a:t>
            </a:r>
            <a:r>
              <a:rPr dirty="0" sz="2800" spc="-9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800" spc="-9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prolong</a:t>
            </a:r>
            <a:r>
              <a:rPr dirty="0" sz="2800" spc="-95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life</a:t>
            </a:r>
            <a:r>
              <a:rPr dirty="0" sz="2800" spc="-8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 i="1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patients</a:t>
            </a:r>
            <a:r>
              <a:rPr dirty="0" sz="28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28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0000"/>
                </a:solidFill>
                <a:latin typeface="Calibri"/>
                <a:cs typeface="Calibri"/>
              </a:rPr>
              <a:t>metastatic</a:t>
            </a:r>
            <a:r>
              <a:rPr dirty="0" sz="2800" spc="-40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i="1">
                <a:solidFill>
                  <a:srgbClr val="FF0000"/>
                </a:solidFill>
                <a:latin typeface="Calibri"/>
                <a:cs typeface="Calibri"/>
              </a:rPr>
              <a:t>cancer.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800">
              <a:latin typeface="Calibri"/>
              <a:cs typeface="Calibri"/>
            </a:endParaRPr>
          </a:p>
          <a:p>
            <a:pPr marL="182880" marR="5080" indent="-170815">
              <a:lnSpc>
                <a:spcPct val="90000"/>
              </a:lnSpc>
              <a:buFont typeface="Arial"/>
              <a:buChar char="•"/>
              <a:tabLst>
                <a:tab pos="184785" algn="l"/>
              </a:tabLst>
            </a:pPr>
            <a:r>
              <a:rPr dirty="0" sz="2000" spc="-25">
                <a:latin typeface="Calibri"/>
                <a:cs typeface="Calibri"/>
              </a:rPr>
              <a:t>Temel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JS,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Greer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JA,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Muzikansky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Early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palliative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care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patients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metastatic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non–small-</a:t>
            </a:r>
            <a:r>
              <a:rPr dirty="0" sz="2000">
                <a:latin typeface="Calibri"/>
                <a:cs typeface="Calibri"/>
              </a:rPr>
              <a:t>cell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lung</a:t>
            </a:r>
            <a:r>
              <a:rPr dirty="0" sz="2000" spc="-30">
                <a:latin typeface="Calibri"/>
                <a:cs typeface="Calibri"/>
              </a:rPr>
              <a:t> cancer.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N</a:t>
            </a:r>
            <a:r>
              <a:rPr dirty="0" sz="2000" spc="-4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Engl</a:t>
            </a:r>
            <a:r>
              <a:rPr dirty="0" sz="2000" spc="-50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J</a:t>
            </a:r>
            <a:r>
              <a:rPr dirty="0" sz="2000" spc="-25" i="1">
                <a:latin typeface="Calibri"/>
                <a:cs typeface="Calibri"/>
              </a:rPr>
              <a:t> </a:t>
            </a:r>
            <a:r>
              <a:rPr dirty="0" sz="2000" i="1">
                <a:latin typeface="Calibri"/>
                <a:cs typeface="Calibri"/>
              </a:rPr>
              <a:t>Med.</a:t>
            </a:r>
            <a:r>
              <a:rPr dirty="0" sz="2000" spc="-55" i="1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2010;363:733-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 spc="-20">
                <a:latin typeface="Calibri"/>
                <a:cs typeface="Calibri"/>
              </a:rPr>
              <a:t>742.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388" y="4119371"/>
            <a:ext cx="1262146" cy="10241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788" y="235965"/>
            <a:ext cx="50946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60039"/>
                </a:solidFill>
                <a:latin typeface="Arial"/>
                <a:cs typeface="Arial"/>
              </a:rPr>
              <a:t>Hospice</a:t>
            </a:r>
            <a:r>
              <a:rPr dirty="0" sz="2400" spc="-105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0039"/>
                </a:solidFill>
                <a:latin typeface="Arial"/>
                <a:cs typeface="Arial"/>
              </a:rPr>
              <a:t>Palliative</a:t>
            </a:r>
            <a:r>
              <a:rPr dirty="0" sz="2400" spc="-110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160039"/>
                </a:solidFill>
                <a:latin typeface="Arial"/>
                <a:cs typeface="Arial"/>
              </a:rPr>
              <a:t>Care:</a:t>
            </a:r>
            <a:r>
              <a:rPr dirty="0" sz="2400" spc="-60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60039"/>
                </a:solidFill>
                <a:latin typeface="Arial"/>
                <a:cs typeface="Arial"/>
              </a:rPr>
              <a:t>CHPCA</a:t>
            </a:r>
            <a:r>
              <a:rPr dirty="0" sz="1800" spc="-125" b="1">
                <a:solidFill>
                  <a:srgbClr val="16003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160039"/>
                </a:solid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411158" y="2331148"/>
            <a:ext cx="4928870" cy="1355090"/>
            <a:chOff x="2411158" y="2331148"/>
            <a:chExt cx="4928870" cy="1355090"/>
          </a:xfrm>
        </p:grpSpPr>
        <p:sp>
          <p:nvSpPr>
            <p:cNvPr id="5" name="object 5" descr=""/>
            <p:cNvSpPr/>
            <p:nvPr/>
          </p:nvSpPr>
          <p:spPr>
            <a:xfrm>
              <a:off x="2464434" y="2335910"/>
              <a:ext cx="3726815" cy="1319530"/>
            </a:xfrm>
            <a:custGeom>
              <a:avLst/>
              <a:gdLst/>
              <a:ahLst/>
              <a:cxnLst/>
              <a:rect l="l" t="t" r="r" b="b"/>
              <a:pathLst>
                <a:path w="3726815" h="1319529">
                  <a:moveTo>
                    <a:pt x="3726688" y="0"/>
                  </a:moveTo>
                  <a:lnTo>
                    <a:pt x="0" y="7365"/>
                  </a:lnTo>
                  <a:lnTo>
                    <a:pt x="2666" y="1319402"/>
                  </a:lnTo>
                  <a:lnTo>
                    <a:pt x="372668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464434" y="2335910"/>
              <a:ext cx="3726815" cy="1319530"/>
            </a:xfrm>
            <a:custGeom>
              <a:avLst/>
              <a:gdLst/>
              <a:ahLst/>
              <a:cxnLst/>
              <a:rect l="l" t="t" r="r" b="b"/>
              <a:pathLst>
                <a:path w="3726815" h="1319529">
                  <a:moveTo>
                    <a:pt x="0" y="7365"/>
                  </a:moveTo>
                  <a:lnTo>
                    <a:pt x="3726688" y="0"/>
                  </a:lnTo>
                  <a:lnTo>
                    <a:pt x="2666" y="1319402"/>
                  </a:lnTo>
                  <a:lnTo>
                    <a:pt x="0" y="73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15920" y="2345562"/>
              <a:ext cx="3771900" cy="1336040"/>
            </a:xfrm>
            <a:custGeom>
              <a:avLst/>
              <a:gdLst/>
              <a:ahLst/>
              <a:cxnLst/>
              <a:rect l="l" t="t" r="r" b="b"/>
              <a:pathLst>
                <a:path w="3771900" h="1336039">
                  <a:moveTo>
                    <a:pt x="3764406" y="0"/>
                  </a:moveTo>
                  <a:lnTo>
                    <a:pt x="0" y="1335913"/>
                  </a:lnTo>
                  <a:lnTo>
                    <a:pt x="3771900" y="1314323"/>
                  </a:lnTo>
                  <a:lnTo>
                    <a:pt x="3764406" y="0"/>
                  </a:lnTo>
                  <a:close/>
                </a:path>
              </a:pathLst>
            </a:custGeom>
            <a:solidFill>
              <a:srgbClr val="669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15920" y="2345562"/>
              <a:ext cx="3771900" cy="1336040"/>
            </a:xfrm>
            <a:custGeom>
              <a:avLst/>
              <a:gdLst/>
              <a:ahLst/>
              <a:cxnLst/>
              <a:rect l="l" t="t" r="r" b="b"/>
              <a:pathLst>
                <a:path w="3771900" h="1336039">
                  <a:moveTo>
                    <a:pt x="3771900" y="1314323"/>
                  </a:moveTo>
                  <a:lnTo>
                    <a:pt x="3764406" y="0"/>
                  </a:lnTo>
                  <a:lnTo>
                    <a:pt x="0" y="1335913"/>
                  </a:lnTo>
                  <a:lnTo>
                    <a:pt x="3771900" y="131432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92011" y="2356103"/>
              <a:ext cx="1143000" cy="1295400"/>
            </a:xfrm>
            <a:custGeom>
              <a:avLst/>
              <a:gdLst/>
              <a:ahLst/>
              <a:cxnLst/>
              <a:rect l="l" t="t" r="r" b="b"/>
              <a:pathLst>
                <a:path w="1143000" h="1295400">
                  <a:moveTo>
                    <a:pt x="0" y="0"/>
                  </a:moveTo>
                  <a:lnTo>
                    <a:pt x="0" y="1295399"/>
                  </a:lnTo>
                  <a:lnTo>
                    <a:pt x="1142999" y="1295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192011" y="2356103"/>
              <a:ext cx="1143000" cy="1295400"/>
            </a:xfrm>
            <a:custGeom>
              <a:avLst/>
              <a:gdLst/>
              <a:ahLst/>
              <a:cxnLst/>
              <a:rect l="l" t="t" r="r" b="b"/>
              <a:pathLst>
                <a:path w="1143000" h="1295400">
                  <a:moveTo>
                    <a:pt x="0" y="1295399"/>
                  </a:moveTo>
                  <a:lnTo>
                    <a:pt x="0" y="0"/>
                  </a:lnTo>
                  <a:lnTo>
                    <a:pt x="1142999" y="1295399"/>
                  </a:lnTo>
                  <a:lnTo>
                    <a:pt x="0" y="1295399"/>
                  </a:lnTo>
                  <a:close/>
                </a:path>
              </a:pathLst>
            </a:custGeom>
            <a:ln w="9144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380479" y="2927985"/>
            <a:ext cx="113474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Tahoma"/>
                <a:cs typeface="Tahoma"/>
              </a:rPr>
              <a:t>Bereavement </a:t>
            </a:r>
            <a:r>
              <a:rPr dirty="0" sz="1500" spc="-20">
                <a:latin typeface="Tahoma"/>
                <a:cs typeface="Tahoma"/>
              </a:rPr>
              <a:t>care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2843783" y="4158996"/>
            <a:ext cx="3258820" cy="173990"/>
          </a:xfrm>
          <a:custGeom>
            <a:avLst/>
            <a:gdLst/>
            <a:ahLst/>
            <a:cxnLst/>
            <a:rect l="l" t="t" r="r" b="b"/>
            <a:pathLst>
              <a:path w="3258820" h="173989">
                <a:moveTo>
                  <a:pt x="3084576" y="0"/>
                </a:moveTo>
                <a:lnTo>
                  <a:pt x="3084576" y="173735"/>
                </a:lnTo>
                <a:lnTo>
                  <a:pt x="3200400" y="115823"/>
                </a:lnTo>
                <a:lnTo>
                  <a:pt x="3113532" y="115823"/>
                </a:lnTo>
                <a:lnTo>
                  <a:pt x="3113532" y="57911"/>
                </a:lnTo>
                <a:lnTo>
                  <a:pt x="3200400" y="57911"/>
                </a:lnTo>
                <a:lnTo>
                  <a:pt x="3084576" y="0"/>
                </a:lnTo>
                <a:close/>
              </a:path>
              <a:path w="3258820" h="173989">
                <a:moveTo>
                  <a:pt x="3084576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3084576" y="115823"/>
                </a:lnTo>
                <a:lnTo>
                  <a:pt x="3084576" y="57911"/>
                </a:lnTo>
                <a:close/>
              </a:path>
              <a:path w="3258820" h="173989">
                <a:moveTo>
                  <a:pt x="3200400" y="57911"/>
                </a:moveTo>
                <a:lnTo>
                  <a:pt x="3113532" y="57911"/>
                </a:lnTo>
                <a:lnTo>
                  <a:pt x="3113532" y="115823"/>
                </a:lnTo>
                <a:lnTo>
                  <a:pt x="3200400" y="115823"/>
                </a:lnTo>
                <a:lnTo>
                  <a:pt x="3258312" y="86867"/>
                </a:lnTo>
                <a:lnTo>
                  <a:pt x="3200400" y="57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144011" y="3771900"/>
            <a:ext cx="240030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45085" rIns="0" bIns="0" rtlCol="0" vert="horz">
            <a:spAutoFit/>
          </a:bodyPr>
          <a:lstStyle/>
          <a:p>
            <a:pPr marL="360045">
              <a:lnSpc>
                <a:spcPct val="100000"/>
              </a:lnSpc>
              <a:spcBef>
                <a:spcPts val="355"/>
              </a:spcBef>
            </a:pPr>
            <a:r>
              <a:rPr dirty="0" sz="1800">
                <a:latin typeface="Tahoma"/>
                <a:cs typeface="Tahoma"/>
              </a:rPr>
              <a:t>Illness</a:t>
            </a:r>
            <a:r>
              <a:rPr dirty="0" sz="1800" spc="-35">
                <a:latin typeface="Tahoma"/>
                <a:cs typeface="Tahoma"/>
              </a:rPr>
              <a:t> </a:t>
            </a:r>
            <a:r>
              <a:rPr dirty="0" sz="1800" spc="-10">
                <a:latin typeface="Tahoma"/>
                <a:cs typeface="Tahoma"/>
              </a:rPr>
              <a:t>trajectory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378964" y="3651503"/>
            <a:ext cx="3900170" cy="228600"/>
            <a:chOff x="2378964" y="3651503"/>
            <a:chExt cx="3900170" cy="228600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8964" y="3651503"/>
              <a:ext cx="173736" cy="22860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144" y="3651503"/>
              <a:ext cx="173735" cy="2286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2642107" y="2326639"/>
            <a:ext cx="3413760" cy="1313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1775" marR="1196975" indent="-21971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Therapy</a:t>
            </a:r>
            <a:r>
              <a:rPr dirty="0" sz="21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1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cure</a:t>
            </a:r>
            <a:r>
              <a:rPr dirty="0" sz="21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Tahoma"/>
                <a:cs typeface="Tahoma"/>
              </a:rPr>
              <a:t>or </a:t>
            </a: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r>
              <a:rPr dirty="0" sz="2100" spc="-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disease</a:t>
            </a:r>
            <a:endParaRPr sz="2100">
              <a:latin typeface="Tahoma"/>
              <a:cs typeface="Tahoma"/>
            </a:endParaRPr>
          </a:p>
          <a:p>
            <a:pPr marL="1751330">
              <a:lnSpc>
                <a:spcPct val="100000"/>
              </a:lnSpc>
              <a:spcBef>
                <a:spcPts val="60"/>
              </a:spcBef>
            </a:pPr>
            <a:r>
              <a:rPr dirty="0" sz="2100">
                <a:solidFill>
                  <a:srgbClr val="FFFFFF"/>
                </a:solidFill>
                <a:latin typeface="Tahoma"/>
                <a:cs typeface="Tahoma"/>
              </a:rPr>
              <a:t>Palliative</a:t>
            </a:r>
            <a:r>
              <a:rPr dirty="0" sz="21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100" spc="-2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endParaRPr sz="2100">
              <a:latin typeface="Tahoma"/>
              <a:cs typeface="Tahoma"/>
            </a:endParaRPr>
          </a:p>
          <a:p>
            <a:pPr marL="1751330">
              <a:lnSpc>
                <a:spcPct val="100000"/>
              </a:lnSpc>
            </a:pPr>
            <a:r>
              <a:rPr dirty="0" sz="2100" spc="-10">
                <a:solidFill>
                  <a:srgbClr val="FFFFFF"/>
                </a:solidFill>
                <a:latin typeface="Tahoma"/>
                <a:cs typeface="Tahoma"/>
              </a:rPr>
              <a:t>Approach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42771" y="3347084"/>
            <a:ext cx="9525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Tahoma"/>
                <a:cs typeface="Tahoma"/>
              </a:rPr>
              <a:t>Diagnosis </a:t>
            </a:r>
            <a:r>
              <a:rPr dirty="0" sz="1500">
                <a:latin typeface="Tahoma"/>
                <a:cs typeface="Tahoma"/>
              </a:rPr>
              <a:t>made</a:t>
            </a:r>
            <a:r>
              <a:rPr dirty="0" sz="1500" spc="-30">
                <a:latin typeface="Tahoma"/>
                <a:cs typeface="Tahoma"/>
              </a:rPr>
              <a:t> </a:t>
            </a:r>
            <a:r>
              <a:rPr dirty="0" sz="1500" spc="-25">
                <a:latin typeface="Tahoma"/>
                <a:cs typeface="Tahoma"/>
              </a:rPr>
              <a:t>of </a:t>
            </a:r>
            <a:r>
              <a:rPr dirty="0" sz="1500" spc="-10">
                <a:latin typeface="Tahoma"/>
                <a:cs typeface="Tahoma"/>
              </a:rPr>
              <a:t>life-limiting illness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080886" y="3900932"/>
            <a:ext cx="52641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Tahoma"/>
                <a:cs typeface="Tahoma"/>
              </a:rPr>
              <a:t>Death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948298" y="1307084"/>
            <a:ext cx="15754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307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ahoma"/>
                <a:cs typeface="Tahoma"/>
              </a:rPr>
              <a:t>End</a:t>
            </a:r>
            <a:r>
              <a:rPr dirty="0" sz="1800" spc="-2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of</a:t>
            </a:r>
            <a:r>
              <a:rPr dirty="0" sz="1800" spc="-20">
                <a:latin typeface="Tahoma"/>
                <a:cs typeface="Tahoma"/>
              </a:rPr>
              <a:t> Life Care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Tahoma"/>
                <a:cs typeface="Tahoma"/>
              </a:rPr>
              <a:t>Terminal </a:t>
            </a:r>
            <a:r>
              <a:rPr dirty="0" sz="1800" spc="-10">
                <a:latin typeface="Tahoma"/>
                <a:cs typeface="Tahoma"/>
              </a:rPr>
              <a:t>phase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476500" y="2076069"/>
            <a:ext cx="4145279" cy="1616710"/>
            <a:chOff x="2476500" y="2076069"/>
            <a:chExt cx="4145279" cy="1616710"/>
          </a:xfrm>
        </p:grpSpPr>
        <p:sp>
          <p:nvSpPr>
            <p:cNvPr id="22" name="object 22" descr=""/>
            <p:cNvSpPr/>
            <p:nvPr/>
          </p:nvSpPr>
          <p:spPr>
            <a:xfrm>
              <a:off x="6117844" y="2076069"/>
              <a:ext cx="503555" cy="1209675"/>
            </a:xfrm>
            <a:custGeom>
              <a:avLst/>
              <a:gdLst/>
              <a:ahLst/>
              <a:cxnLst/>
              <a:rect l="l" t="t" r="r" b="b"/>
              <a:pathLst>
                <a:path w="503554" h="1209675">
                  <a:moveTo>
                    <a:pt x="0" y="1016381"/>
                  </a:moveTo>
                  <a:lnTo>
                    <a:pt x="19303" y="1209675"/>
                  </a:lnTo>
                  <a:lnTo>
                    <a:pt x="155259" y="1084707"/>
                  </a:lnTo>
                  <a:lnTo>
                    <a:pt x="97916" y="1084707"/>
                  </a:lnTo>
                  <a:lnTo>
                    <a:pt x="43814" y="1064133"/>
                  </a:lnTo>
                  <a:lnTo>
                    <a:pt x="54151" y="1037016"/>
                  </a:lnTo>
                  <a:lnTo>
                    <a:pt x="0" y="1016381"/>
                  </a:lnTo>
                  <a:close/>
                </a:path>
                <a:path w="503554" h="1209675">
                  <a:moveTo>
                    <a:pt x="54151" y="1037016"/>
                  </a:moveTo>
                  <a:lnTo>
                    <a:pt x="43814" y="1064133"/>
                  </a:lnTo>
                  <a:lnTo>
                    <a:pt x="97916" y="1084707"/>
                  </a:lnTo>
                  <a:lnTo>
                    <a:pt x="108239" y="1057627"/>
                  </a:lnTo>
                  <a:lnTo>
                    <a:pt x="54151" y="1037016"/>
                  </a:lnTo>
                  <a:close/>
                </a:path>
                <a:path w="503554" h="1209675">
                  <a:moveTo>
                    <a:pt x="108239" y="1057627"/>
                  </a:moveTo>
                  <a:lnTo>
                    <a:pt x="97916" y="1084707"/>
                  </a:lnTo>
                  <a:lnTo>
                    <a:pt x="155259" y="1084707"/>
                  </a:lnTo>
                  <a:lnTo>
                    <a:pt x="162305" y="1078230"/>
                  </a:lnTo>
                  <a:lnTo>
                    <a:pt x="108239" y="1057627"/>
                  </a:lnTo>
                  <a:close/>
                </a:path>
                <a:path w="503554" h="1209675">
                  <a:moveTo>
                    <a:pt x="449452" y="0"/>
                  </a:moveTo>
                  <a:lnTo>
                    <a:pt x="54151" y="1037016"/>
                  </a:lnTo>
                  <a:lnTo>
                    <a:pt x="108239" y="1057627"/>
                  </a:lnTo>
                  <a:lnTo>
                    <a:pt x="503554" y="20574"/>
                  </a:lnTo>
                  <a:lnTo>
                    <a:pt x="4494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487929" y="2366391"/>
              <a:ext cx="3649979" cy="1315085"/>
            </a:xfrm>
            <a:custGeom>
              <a:avLst/>
              <a:gdLst/>
              <a:ahLst/>
              <a:cxnLst/>
              <a:rect l="l" t="t" r="r" b="b"/>
              <a:pathLst>
                <a:path w="3649979" h="1315085">
                  <a:moveTo>
                    <a:pt x="0" y="1314830"/>
                  </a:moveTo>
                  <a:lnTo>
                    <a:pt x="24301" y="1265567"/>
                  </a:lnTo>
                  <a:lnTo>
                    <a:pt x="48680" y="1216528"/>
                  </a:lnTo>
                  <a:lnTo>
                    <a:pt x="73213" y="1167939"/>
                  </a:lnTo>
                  <a:lnTo>
                    <a:pt x="97977" y="1120025"/>
                  </a:lnTo>
                  <a:lnTo>
                    <a:pt x="123051" y="1073011"/>
                  </a:lnTo>
                  <a:lnTo>
                    <a:pt x="148509" y="1027121"/>
                  </a:lnTo>
                  <a:lnTo>
                    <a:pt x="174431" y="982582"/>
                  </a:lnTo>
                  <a:lnTo>
                    <a:pt x="200893" y="939618"/>
                  </a:lnTo>
                  <a:lnTo>
                    <a:pt x="227972" y="898453"/>
                  </a:lnTo>
                  <a:lnTo>
                    <a:pt x="255746" y="859313"/>
                  </a:lnTo>
                  <a:lnTo>
                    <a:pt x="284291" y="822423"/>
                  </a:lnTo>
                  <a:lnTo>
                    <a:pt x="313684" y="788008"/>
                  </a:lnTo>
                  <a:lnTo>
                    <a:pt x="344004" y="756293"/>
                  </a:lnTo>
                  <a:lnTo>
                    <a:pt x="375326" y="727502"/>
                  </a:lnTo>
                  <a:lnTo>
                    <a:pt x="407729" y="701861"/>
                  </a:lnTo>
                  <a:lnTo>
                    <a:pt x="441289" y="679595"/>
                  </a:lnTo>
                  <a:lnTo>
                    <a:pt x="476083" y="660928"/>
                  </a:lnTo>
                  <a:lnTo>
                    <a:pt x="512189" y="646086"/>
                  </a:lnTo>
                  <a:lnTo>
                    <a:pt x="549684" y="635294"/>
                  </a:lnTo>
                  <a:lnTo>
                    <a:pt x="588644" y="628776"/>
                  </a:lnTo>
                  <a:lnTo>
                    <a:pt x="621715" y="628240"/>
                  </a:lnTo>
                  <a:lnTo>
                    <a:pt x="657186" y="633167"/>
                  </a:lnTo>
                  <a:lnTo>
                    <a:pt x="694820" y="643073"/>
                  </a:lnTo>
                  <a:lnTo>
                    <a:pt x="734381" y="657477"/>
                  </a:lnTo>
                  <a:lnTo>
                    <a:pt x="775630" y="675895"/>
                  </a:lnTo>
                  <a:lnTo>
                    <a:pt x="818330" y="697843"/>
                  </a:lnTo>
                  <a:lnTo>
                    <a:pt x="862244" y="722840"/>
                  </a:lnTo>
                  <a:lnTo>
                    <a:pt x="907134" y="750402"/>
                  </a:lnTo>
                  <a:lnTo>
                    <a:pt x="952763" y="780046"/>
                  </a:lnTo>
                  <a:lnTo>
                    <a:pt x="998893" y="811289"/>
                  </a:lnTo>
                  <a:lnTo>
                    <a:pt x="1045287" y="843648"/>
                  </a:lnTo>
                  <a:lnTo>
                    <a:pt x="1091707" y="876640"/>
                  </a:lnTo>
                  <a:lnTo>
                    <a:pt x="1137917" y="909782"/>
                  </a:lnTo>
                  <a:lnTo>
                    <a:pt x="1183677" y="942591"/>
                  </a:lnTo>
                  <a:lnTo>
                    <a:pt x="1228752" y="974584"/>
                  </a:lnTo>
                  <a:lnTo>
                    <a:pt x="1272903" y="1005279"/>
                  </a:lnTo>
                  <a:lnTo>
                    <a:pt x="1315894" y="1034191"/>
                  </a:lnTo>
                  <a:lnTo>
                    <a:pt x="1357486" y="1060838"/>
                  </a:lnTo>
                  <a:lnTo>
                    <a:pt x="1397442" y="1084738"/>
                  </a:lnTo>
                  <a:lnTo>
                    <a:pt x="1435525" y="1105406"/>
                  </a:lnTo>
                  <a:lnTo>
                    <a:pt x="1471498" y="1122361"/>
                  </a:lnTo>
                  <a:lnTo>
                    <a:pt x="1536161" y="1143197"/>
                  </a:lnTo>
                  <a:lnTo>
                    <a:pt x="1564376" y="1146112"/>
                  </a:lnTo>
                  <a:lnTo>
                    <a:pt x="1589532" y="1143381"/>
                  </a:lnTo>
                  <a:lnTo>
                    <a:pt x="1633226" y="1115508"/>
                  </a:lnTo>
                  <a:lnTo>
                    <a:pt x="1659848" y="1061648"/>
                  </a:lnTo>
                  <a:lnTo>
                    <a:pt x="1673244" y="987470"/>
                  </a:lnTo>
                  <a:lnTo>
                    <a:pt x="1676186" y="944535"/>
                  </a:lnTo>
                  <a:lnTo>
                    <a:pt x="1677264" y="898645"/>
                  </a:lnTo>
                  <a:lnTo>
                    <a:pt x="1676960" y="850512"/>
                  </a:lnTo>
                  <a:lnTo>
                    <a:pt x="1675755" y="800843"/>
                  </a:lnTo>
                  <a:lnTo>
                    <a:pt x="1674129" y="750347"/>
                  </a:lnTo>
                  <a:lnTo>
                    <a:pt x="1672564" y="699733"/>
                  </a:lnTo>
                  <a:lnTo>
                    <a:pt x="1671541" y="649710"/>
                  </a:lnTo>
                  <a:lnTo>
                    <a:pt x="1671540" y="600986"/>
                  </a:lnTo>
                  <a:lnTo>
                    <a:pt x="1673043" y="554271"/>
                  </a:lnTo>
                  <a:lnTo>
                    <a:pt x="1676530" y="510272"/>
                  </a:lnTo>
                  <a:lnTo>
                    <a:pt x="1682482" y="469699"/>
                  </a:lnTo>
                  <a:lnTo>
                    <a:pt x="1703708" y="401665"/>
                  </a:lnTo>
                  <a:lnTo>
                    <a:pt x="1740567" y="355840"/>
                  </a:lnTo>
                  <a:lnTo>
                    <a:pt x="1792813" y="337698"/>
                  </a:lnTo>
                  <a:lnTo>
                    <a:pt x="1823382" y="337429"/>
                  </a:lnTo>
                  <a:lnTo>
                    <a:pt x="1857438" y="341792"/>
                  </a:lnTo>
                  <a:lnTo>
                    <a:pt x="1894655" y="350358"/>
                  </a:lnTo>
                  <a:lnTo>
                    <a:pt x="1934705" y="362699"/>
                  </a:lnTo>
                  <a:lnTo>
                    <a:pt x="1977260" y="378388"/>
                  </a:lnTo>
                  <a:lnTo>
                    <a:pt x="2021992" y="396997"/>
                  </a:lnTo>
                  <a:lnTo>
                    <a:pt x="2068574" y="418097"/>
                  </a:lnTo>
                  <a:lnTo>
                    <a:pt x="2116677" y="441260"/>
                  </a:lnTo>
                  <a:lnTo>
                    <a:pt x="2165973" y="466058"/>
                  </a:lnTo>
                  <a:lnTo>
                    <a:pt x="2216136" y="492064"/>
                  </a:lnTo>
                  <a:lnTo>
                    <a:pt x="2266836" y="518849"/>
                  </a:lnTo>
                  <a:lnTo>
                    <a:pt x="2317747" y="545985"/>
                  </a:lnTo>
                  <a:lnTo>
                    <a:pt x="2368540" y="573044"/>
                  </a:lnTo>
                  <a:lnTo>
                    <a:pt x="2418888" y="599598"/>
                  </a:lnTo>
                  <a:lnTo>
                    <a:pt x="2468463" y="625219"/>
                  </a:lnTo>
                  <a:lnTo>
                    <a:pt x="2516936" y="649480"/>
                  </a:lnTo>
                  <a:lnTo>
                    <a:pt x="2563981" y="671951"/>
                  </a:lnTo>
                  <a:lnTo>
                    <a:pt x="2609269" y="692205"/>
                  </a:lnTo>
                  <a:lnTo>
                    <a:pt x="2652473" y="709815"/>
                  </a:lnTo>
                  <a:lnTo>
                    <a:pt x="2693264" y="724351"/>
                  </a:lnTo>
                  <a:lnTo>
                    <a:pt x="2731315" y="735386"/>
                  </a:lnTo>
                  <a:lnTo>
                    <a:pt x="2797886" y="745240"/>
                  </a:lnTo>
                  <a:lnTo>
                    <a:pt x="2825749" y="743203"/>
                  </a:lnTo>
                  <a:lnTo>
                    <a:pt x="2889055" y="713210"/>
                  </a:lnTo>
                  <a:lnTo>
                    <a:pt x="2930407" y="655150"/>
                  </a:lnTo>
                  <a:lnTo>
                    <a:pt x="2944648" y="617951"/>
                  </a:lnTo>
                  <a:lnTo>
                    <a:pt x="2955557" y="576562"/>
                  </a:lnTo>
                  <a:lnTo>
                    <a:pt x="2963854" y="531927"/>
                  </a:lnTo>
                  <a:lnTo>
                    <a:pt x="2970258" y="484986"/>
                  </a:lnTo>
                  <a:lnTo>
                    <a:pt x="2975487" y="436683"/>
                  </a:lnTo>
                  <a:lnTo>
                    <a:pt x="2980261" y="387960"/>
                  </a:lnTo>
                  <a:lnTo>
                    <a:pt x="2985300" y="339760"/>
                  </a:lnTo>
                  <a:lnTo>
                    <a:pt x="2991320" y="293024"/>
                  </a:lnTo>
                  <a:lnTo>
                    <a:pt x="2999043" y="248695"/>
                  </a:lnTo>
                  <a:lnTo>
                    <a:pt x="3009187" y="207716"/>
                  </a:lnTo>
                  <a:lnTo>
                    <a:pt x="3022471" y="171029"/>
                  </a:lnTo>
                  <a:lnTo>
                    <a:pt x="3061335" y="114300"/>
                  </a:lnTo>
                  <a:lnTo>
                    <a:pt x="3096634" y="88339"/>
                  </a:lnTo>
                  <a:lnTo>
                    <a:pt x="3138313" y="67242"/>
                  </a:lnTo>
                  <a:lnTo>
                    <a:pt x="3185085" y="50464"/>
                  </a:lnTo>
                  <a:lnTo>
                    <a:pt x="3235664" y="37458"/>
                  </a:lnTo>
                  <a:lnTo>
                    <a:pt x="3288763" y="27677"/>
                  </a:lnTo>
                  <a:lnTo>
                    <a:pt x="3343097" y="20576"/>
                  </a:lnTo>
                  <a:lnTo>
                    <a:pt x="3397380" y="15607"/>
                  </a:lnTo>
                  <a:lnTo>
                    <a:pt x="3450326" y="12225"/>
                  </a:lnTo>
                  <a:lnTo>
                    <a:pt x="3500648" y="9884"/>
                  </a:lnTo>
                  <a:lnTo>
                    <a:pt x="3547060" y="8037"/>
                  </a:lnTo>
                  <a:lnTo>
                    <a:pt x="3588277" y="6139"/>
                  </a:lnTo>
                  <a:lnTo>
                    <a:pt x="3623012" y="3641"/>
                  </a:lnTo>
                  <a:lnTo>
                    <a:pt x="3649979" y="0"/>
                  </a:lnTo>
                </a:path>
              </a:pathLst>
            </a:custGeom>
            <a:ln w="22860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62000" y="858011"/>
            <a:ext cx="4983480" cy="8077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1605"/>
              </a:lnSpc>
            </a:pPr>
            <a:r>
              <a:rPr dirty="0" sz="1500">
                <a:latin typeface="Tahoma"/>
                <a:cs typeface="Tahoma"/>
              </a:rPr>
              <a:t>Illness</a:t>
            </a:r>
            <a:r>
              <a:rPr dirty="0" sz="1500" spc="-35">
                <a:latin typeface="Tahoma"/>
                <a:cs typeface="Tahoma"/>
              </a:rPr>
              <a:t> </a:t>
            </a:r>
            <a:r>
              <a:rPr dirty="0" sz="1500" spc="-10">
                <a:latin typeface="Tahoma"/>
                <a:cs typeface="Tahoma"/>
              </a:rPr>
              <a:t>trajectory</a:t>
            </a:r>
            <a:endParaRPr sz="1500">
              <a:latin typeface="Tahoma"/>
              <a:cs typeface="Tahoma"/>
            </a:endParaRPr>
          </a:p>
          <a:p>
            <a:pPr marL="239395" indent="-147955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39395" algn="l"/>
              </a:tabLst>
            </a:pPr>
            <a:r>
              <a:rPr dirty="0" sz="1500">
                <a:latin typeface="Tahoma"/>
                <a:cs typeface="Tahoma"/>
              </a:rPr>
              <a:t>More</a:t>
            </a:r>
            <a:r>
              <a:rPr dirty="0" sz="1500" spc="-25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predictable</a:t>
            </a:r>
            <a:r>
              <a:rPr dirty="0" sz="1500" spc="-2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in</a:t>
            </a:r>
            <a:r>
              <a:rPr dirty="0" sz="1500" spc="-5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cancer,</a:t>
            </a:r>
            <a:r>
              <a:rPr dirty="0" sz="1500" spc="-35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ALS,</a:t>
            </a:r>
            <a:r>
              <a:rPr dirty="0" sz="1500" spc="-10">
                <a:latin typeface="Tahoma"/>
                <a:cs typeface="Tahoma"/>
              </a:rPr>
              <a:t> dementia</a:t>
            </a:r>
            <a:endParaRPr sz="1500">
              <a:latin typeface="Tahoma"/>
              <a:cs typeface="Tahoma"/>
            </a:endParaRPr>
          </a:p>
          <a:p>
            <a:pPr marL="239395" indent="-147955">
              <a:lnSpc>
                <a:spcPct val="100000"/>
              </a:lnSpc>
              <a:spcBef>
                <a:spcPts val="360"/>
              </a:spcBef>
              <a:buFont typeface="Wingdings"/>
              <a:buChar char=""/>
              <a:tabLst>
                <a:tab pos="239395" algn="l"/>
              </a:tabLst>
            </a:pPr>
            <a:r>
              <a:rPr dirty="0" sz="1500">
                <a:latin typeface="Tahoma"/>
                <a:cs typeface="Tahoma"/>
              </a:rPr>
              <a:t>Less</a:t>
            </a:r>
            <a:r>
              <a:rPr dirty="0" sz="1500" spc="-1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predictable</a:t>
            </a:r>
            <a:r>
              <a:rPr dirty="0" sz="1500" spc="-5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in</a:t>
            </a:r>
            <a:r>
              <a:rPr dirty="0" sz="1500" spc="-2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AIDS,</a:t>
            </a:r>
            <a:r>
              <a:rPr dirty="0" sz="1500" spc="-3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lung</a:t>
            </a:r>
            <a:r>
              <a:rPr dirty="0" sz="1500" spc="-35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&amp;</a:t>
            </a:r>
            <a:r>
              <a:rPr dirty="0" sz="1500" spc="-10">
                <a:latin typeface="Tahoma"/>
                <a:cs typeface="Tahoma"/>
              </a:rPr>
              <a:t> </a:t>
            </a:r>
            <a:r>
              <a:rPr dirty="0" sz="1500">
                <a:latin typeface="Tahoma"/>
                <a:cs typeface="Tahoma"/>
              </a:rPr>
              <a:t>heart</a:t>
            </a:r>
            <a:r>
              <a:rPr dirty="0" sz="1500" spc="-35">
                <a:latin typeface="Tahoma"/>
                <a:cs typeface="Tahoma"/>
              </a:rPr>
              <a:t> </a:t>
            </a:r>
            <a:r>
              <a:rPr dirty="0" sz="1500" spc="-10">
                <a:latin typeface="Tahoma"/>
                <a:cs typeface="Tahoma"/>
              </a:rPr>
              <a:t>diseases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22952" y="4428845"/>
            <a:ext cx="10661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latin typeface="Arial"/>
                <a:cs typeface="Arial"/>
              </a:rPr>
              <a:t>Pallium,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2002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Akos Hoffer</dc:creator>
  <dc:title>Launching the Perley Health Brand</dc:title>
  <dcterms:created xsi:type="dcterms:W3CDTF">2024-12-12T16:46:19Z</dcterms:created>
  <dcterms:modified xsi:type="dcterms:W3CDTF">2024-12-12T16:46:19Z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2024-12-12T00:00:00Z</vt:filetime>
  </property>
  <property fmtid="{D5CDD505-2E9C-101B-9397-08002B2CF9AE}" pid="5" name="Producer">
    <vt:lpwstr>Microsoft® PowerPoint® 2013</vt:lpwstr>
  </property>
</Properties>
</file>